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4"/>
  </p:sldMasterIdLst>
  <p:notesMasterIdLst>
    <p:notesMasterId r:id="rId60"/>
  </p:notesMasterIdLst>
  <p:handoutMasterIdLst>
    <p:handoutMasterId r:id="rId61"/>
  </p:handoutMasterIdLst>
  <p:sldIdLst>
    <p:sldId id="256" r:id="rId15"/>
    <p:sldId id="258" r:id="rId16"/>
    <p:sldId id="264" r:id="rId17"/>
    <p:sldId id="261" r:id="rId18"/>
    <p:sldId id="265" r:id="rId19"/>
    <p:sldId id="266" r:id="rId20"/>
    <p:sldId id="268" r:id="rId21"/>
    <p:sldId id="269" r:id="rId22"/>
    <p:sldId id="270" r:id="rId23"/>
    <p:sldId id="275" r:id="rId24"/>
    <p:sldId id="276" r:id="rId25"/>
    <p:sldId id="271" r:id="rId26"/>
    <p:sldId id="272" r:id="rId27"/>
    <p:sldId id="273" r:id="rId28"/>
    <p:sldId id="297" r:id="rId29"/>
    <p:sldId id="320" r:id="rId30"/>
    <p:sldId id="338" r:id="rId31"/>
    <p:sldId id="298" r:id="rId32"/>
    <p:sldId id="337" r:id="rId33"/>
    <p:sldId id="300" r:id="rId34"/>
    <p:sldId id="340" r:id="rId35"/>
    <p:sldId id="341" r:id="rId36"/>
    <p:sldId id="339" r:id="rId37"/>
    <p:sldId id="342" r:id="rId38"/>
    <p:sldId id="345" r:id="rId39"/>
    <p:sldId id="343" r:id="rId40"/>
    <p:sldId id="344" r:id="rId41"/>
    <p:sldId id="346" r:id="rId42"/>
    <p:sldId id="347" r:id="rId43"/>
    <p:sldId id="348" r:id="rId44"/>
    <p:sldId id="354" r:id="rId45"/>
    <p:sldId id="350" r:id="rId46"/>
    <p:sldId id="351" r:id="rId47"/>
    <p:sldId id="353" r:id="rId48"/>
    <p:sldId id="355" r:id="rId49"/>
    <p:sldId id="362" r:id="rId50"/>
    <p:sldId id="356" r:id="rId51"/>
    <p:sldId id="357" r:id="rId52"/>
    <p:sldId id="358" r:id="rId53"/>
    <p:sldId id="360" r:id="rId54"/>
    <p:sldId id="361" r:id="rId55"/>
    <p:sldId id="363" r:id="rId56"/>
    <p:sldId id="364" r:id="rId57"/>
    <p:sldId id="366" r:id="rId58"/>
    <p:sldId id="365" r:id="rId59"/>
  </p:sldIdLst>
  <p:sldSz cx="9144000" cy="6858000" type="screen4x3"/>
  <p:notesSz cx="6797675" cy="9926638"/>
  <p:custDataLst>
    <p:custData r:id="rId9"/>
    <p:tags r:id="rId62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10">
          <p15:clr>
            <a:srgbClr val="A4A3A4"/>
          </p15:clr>
        </p15:guide>
        <p15:guide id="7" pos="340">
          <p15:clr>
            <a:srgbClr val="A4A3A4"/>
          </p15:clr>
        </p15:guide>
        <p15:guide id="8" pos="2880">
          <p15:clr>
            <a:srgbClr val="A4A3A4"/>
          </p15:clr>
        </p15:guide>
        <p15:guide id="9" pos="2971">
          <p15:clr>
            <a:srgbClr val="A4A3A4"/>
          </p15:clr>
        </p15:guide>
        <p15:guide id="10" pos="5511">
          <p15:clr>
            <a:srgbClr val="A4A3A4"/>
          </p15:clr>
        </p15:guide>
        <p15:guide id="11" orient="horz" pos="2251">
          <p15:clr>
            <a:srgbClr val="A4A3A4"/>
          </p15:clr>
        </p15:guide>
        <p15:guide id="13" pos="2789">
          <p15:clr>
            <a:srgbClr val="A4A3A4"/>
          </p15:clr>
        </p15:guide>
        <p15:guide id="14" pos="3787">
          <p15:clr>
            <a:srgbClr val="A4A3A4"/>
          </p15:clr>
        </p15:guide>
        <p15:guide id="15" pos="3878">
          <p15:clr>
            <a:srgbClr val="A4A3A4"/>
          </p15:clr>
        </p15:guide>
        <p15:guide id="16" pos="1973">
          <p15:clr>
            <a:srgbClr val="A4A3A4"/>
          </p15:clr>
        </p15:guide>
        <p15:guide id="17" pos="2064">
          <p15:clr>
            <a:srgbClr val="A4A3A4"/>
          </p15:clr>
        </p15:guide>
        <p15:guide id="18" pos="4604">
          <p15:clr>
            <a:srgbClr val="A4A3A4"/>
          </p15:clr>
        </p15:guide>
        <p15:guide id="19" pos="884">
          <p15:clr>
            <a:srgbClr val="A4A3A4"/>
          </p15:clr>
        </p15:guide>
        <p15:guide id="20" pos="975">
          <p15:clr>
            <a:srgbClr val="A4A3A4"/>
          </p15:clr>
        </p15:guide>
        <p15:guide id="21" orient="horz" pos="3634" userDrawn="1">
          <p15:clr>
            <a:srgbClr val="A4A3A4"/>
          </p15:clr>
        </p15:guide>
        <p15:guide id="22" orient="horz" pos="3906">
          <p15:clr>
            <a:srgbClr val="A4A3A4"/>
          </p15:clr>
        </p15:guide>
        <p15:guide id="23" orient="horz" pos="2455">
          <p15:clr>
            <a:srgbClr val="A4A3A4"/>
          </p15:clr>
        </p15:guide>
        <p15:guide id="24" orient="horz" pos="2364">
          <p15:clr>
            <a:srgbClr val="A4A3A4"/>
          </p15:clr>
        </p15:guide>
        <p15:guide id="25" orient="horz" pos="913">
          <p15:clr>
            <a:srgbClr val="A4A3A4"/>
          </p15:clr>
        </p15:guide>
        <p15:guide id="26" orient="horz" pos="663">
          <p15:clr>
            <a:srgbClr val="A4A3A4"/>
          </p15:clr>
        </p15:guide>
        <p15:guide id="27" orient="horz" pos="2001">
          <p15:clr>
            <a:srgbClr val="A4A3A4"/>
          </p15:clr>
        </p15:guide>
        <p15:guide id="28" pos="4150">
          <p15:clr>
            <a:srgbClr val="A4A3A4"/>
          </p15:clr>
        </p15:guide>
        <p15:guide id="29" pos="5759">
          <p15:clr>
            <a:srgbClr val="A4A3A4"/>
          </p15:clr>
        </p15:guide>
        <p15:guide id="30" pos="2109">
          <p15:clr>
            <a:srgbClr val="A4A3A4"/>
          </p15:clr>
        </p15:guide>
        <p15:guide id="31" pos="2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EB7504"/>
    <a:srgbClr val="627C2A"/>
    <a:srgbClr val="631645"/>
    <a:srgbClr val="005E87"/>
    <a:srgbClr val="1EBCFF"/>
    <a:srgbClr val="56CDFF"/>
    <a:srgbClr val="647D2D"/>
    <a:srgbClr val="EB780A"/>
    <a:srgbClr val="41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75" autoAdjust="0"/>
  </p:normalViewPr>
  <p:slideViewPr>
    <p:cSldViewPr snapToObjects="1" showGuides="1">
      <p:cViewPr varScale="1">
        <p:scale>
          <a:sx n="110" d="100"/>
          <a:sy n="110" d="100"/>
        </p:scale>
        <p:origin x="924" y="228"/>
      </p:cViewPr>
      <p:guideLst>
        <p:guide orient="horz" pos="210"/>
        <p:guide pos="340"/>
        <p:guide pos="2880"/>
        <p:guide pos="2971"/>
        <p:guide pos="5511"/>
        <p:guide orient="horz" pos="2251"/>
        <p:guide pos="2789"/>
        <p:guide pos="3787"/>
        <p:guide pos="3878"/>
        <p:guide pos="1973"/>
        <p:guide pos="2064"/>
        <p:guide pos="4604"/>
        <p:guide pos="884"/>
        <p:guide pos="975"/>
        <p:guide orient="horz" pos="3634"/>
        <p:guide orient="horz" pos="3906"/>
        <p:guide orient="horz" pos="2455"/>
        <p:guide orient="horz" pos="2364"/>
        <p:guide orient="horz" pos="913"/>
        <p:guide orient="horz" pos="663"/>
        <p:guide orient="horz" pos="2001"/>
        <p:guide pos="4150"/>
        <p:guide pos="5759"/>
        <p:guide pos="2109"/>
        <p:guide pos="2200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9" d="100"/>
          <a:sy n="79" d="100"/>
        </p:scale>
        <p:origin x="2916" y="108"/>
      </p:cViewPr>
      <p:guideLst>
        <p:guide orient="horz" pos="3224"/>
        <p:guide pos="2236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61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37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6797675" cy="677481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221" tIns="44111" rIns="88221" bIns="44111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86128" y="0"/>
            <a:ext cx="3111547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90812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86128" y="9390812"/>
            <a:ext cx="3111547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50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86128" y="0"/>
            <a:ext cx="311002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0937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28008" y="4677699"/>
            <a:ext cx="6341659" cy="442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90812"/>
            <a:ext cx="3111548" cy="5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86128" y="9390812"/>
            <a:ext cx="3110028" cy="5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89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43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78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customXml" Target="../../customXml/item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customXml" Target="../../customXml/item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customXml" Target="../../customXml/item1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customXml" Target="../../customXml/item5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2413" cy="6858000"/>
          </a:xfrm>
          <a:solidFill>
            <a:srgbClr val="BECDD7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CH" dirty="0">
                <a:solidFill>
                  <a:srgbClr val="788791"/>
                </a:solidFill>
              </a:defRPr>
            </a:lvl1pPr>
          </a:lstStyle>
          <a:p>
            <a:r>
              <a:rPr lang="en-US" noProof="0" dirty="0"/>
              <a:t>Send this newly inserted picture to the background</a:t>
            </a:r>
            <a:br>
              <a:rPr lang="en-US" noProof="0" dirty="0"/>
            </a:br>
            <a:r>
              <a:rPr lang="en-US" noProof="0" dirty="0"/>
              <a:t>by pressing the "right mouse</a:t>
            </a:r>
          </a:p>
          <a:p>
            <a:r>
              <a:rPr lang="en-US" noProof="0" dirty="0"/>
              <a:t>button" and clicking "Send to Back"</a:t>
            </a:r>
          </a:p>
        </p:txBody>
      </p:sp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3996" y="3428644"/>
            <a:ext cx="485747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7" name="Gruppieren 86"/>
          <p:cNvGrpSpPr/>
          <p:nvPr userDrawn="1"/>
        </p:nvGrpSpPr>
        <p:grpSpPr>
          <a:xfrm>
            <a:off x="-161914" y="-216000"/>
            <a:ext cx="9466669" cy="7290000"/>
            <a:chOff x="-216000" y="-216000"/>
            <a:chExt cx="12628800" cy="7290000"/>
          </a:xfrm>
        </p:grpSpPr>
        <p:cxnSp>
          <p:nvCxnSpPr>
            <p:cNvPr id="88" name="Gerade Verbindung 87"/>
            <p:cNvCxnSpPr/>
            <p:nvPr userDrawn="1"/>
          </p:nvCxnSpPr>
          <p:spPr bwMode="auto">
            <a:xfrm>
              <a:off x="7197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>
              <a:off x="62912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>
              <a:off x="878887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>
              <a:off x="1166914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7197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>
              <a:off x="62912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>
              <a:off x="8788872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>
              <a:off x="1166914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10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10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10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10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8" name="Logo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88464" y="332656"/>
            <a:ext cx="2160000" cy="914400"/>
          </a:xfr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noFill/>
          </a:ln>
        </p:spPr>
        <p:txBody>
          <a:bodyPr wrap="none" anchor="t"/>
          <a:lstStyle>
            <a:lvl1pPr algn="l"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100" noProof="0" dirty="0"/>
              <a:t> </a:t>
            </a:r>
            <a:endParaRPr lang="en-US" noProof="0" dirty="0"/>
          </a:p>
        </p:txBody>
      </p:sp>
      <p:sp>
        <p:nvSpPr>
          <p:cNvPr id="79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39553" y="5877308"/>
            <a:ext cx="4860540" cy="324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216000" rIns="1332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confidentiality note</a:t>
            </a:r>
          </a:p>
        </p:txBody>
      </p:sp>
      <p:sp>
        <p:nvSpPr>
          <p:cNvPr id="82" name="URL"/>
          <p:cNvSpPr>
            <a:spLocks noGrp="1"/>
          </p:cNvSpPr>
          <p:nvPr>
            <p:ph type="body" sz="quarter" idx="17" hasCustomPrompt="1"/>
          </p:nvPr>
        </p:nvSpPr>
        <p:spPr>
          <a:xfrm>
            <a:off x="3492500" y="5876080"/>
            <a:ext cx="1907592" cy="324000"/>
          </a:xfrm>
        </p:spPr>
        <p:txBody>
          <a:bodyPr wrap="none" rIns="21600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URL</a:t>
            </a:r>
          </a:p>
        </p:txBody>
      </p:sp>
    </p:spTree>
    <p:extLst>
      <p:ext uri="{BB962C8B-B14F-4D97-AF65-F5344CB8AC3E}">
        <p14:creationId xmlns:p14="http://schemas.microsoft.com/office/powerpoint/2010/main" val="311648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0001"/>
            <a:ext cx="9148235" cy="5418001"/>
          </a:xfrm>
          <a:noFill/>
        </p:spPr>
        <p:txBody>
          <a:bodyPr tIns="1800000"/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 button" and clicking "Send to Back"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09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2838" cy="6858000"/>
          </a:xfrm>
          <a:noFill/>
        </p:spPr>
        <p:txBody>
          <a:bodyPr tIns="1800000"/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 button" and clicking "Send to Back"</a:t>
            </a:r>
          </a:p>
        </p:txBody>
      </p:sp>
    </p:spTree>
    <p:extLst>
      <p:ext uri="{BB962C8B-B14F-4D97-AF65-F5344CB8AC3E}">
        <p14:creationId xmlns:p14="http://schemas.microsoft.com/office/powerpoint/2010/main" val="765206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3"/>
            <a:ext cx="9144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8" name="cdtText Box 133 Id1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chemeClr val="bg1"/>
                </a:solidFill>
              </a:rPr>
              <a:t>Restricted © Siemens Switzerland Ltd 2017</a:t>
            </a:r>
            <a:endParaRPr lang="de-DE" sz="1000" b="1" noProof="0" dirty="0">
              <a:solidFill>
                <a:schemeClr val="bg1"/>
              </a:solidFill>
            </a:endParaRPr>
          </a:p>
        </p:txBody>
      </p:sp>
      <p:sp>
        <p:nvSpPr>
          <p:cNvPr id="9" name="cdtTextBox 12 Id17"/>
          <p:cNvSpPr txBox="1"/>
          <p:nvPr userDrawn="1">
            <p:custDataLst>
              <p:tags r:id="rId2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xx.xx.2017</a:t>
            </a:r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10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11" name="cdtTextBox 13 Id19"/>
          <p:cNvSpPr txBox="1"/>
          <p:nvPr userDrawn="1">
            <p:custDataLst>
              <p:tags r:id="rId4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Presenter / Department</a:t>
            </a:r>
            <a:endParaRPr lang="de-DE" sz="1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8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3"/>
            <a:ext cx="9144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33 Id1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chemeClr val="bg1"/>
                </a:solidFill>
              </a:rPr>
              <a:t>Restricted © Siemens Switzerland Ltd 2017</a:t>
            </a:r>
            <a:endParaRPr lang="de-DE" sz="1000" b="1" noProof="0" dirty="0">
              <a:solidFill>
                <a:schemeClr val="bg1"/>
              </a:solidFill>
            </a:endParaRPr>
          </a:p>
        </p:txBody>
      </p:sp>
      <p:sp>
        <p:nvSpPr>
          <p:cNvPr id="5" name="cdtTextBox 12 Id17"/>
          <p:cNvSpPr txBox="1"/>
          <p:nvPr userDrawn="1">
            <p:custDataLst>
              <p:tags r:id="rId2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xx.xx.2017</a:t>
            </a:r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6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7" name="cdtTextBox 13 Id19"/>
          <p:cNvSpPr txBox="1"/>
          <p:nvPr userDrawn="1">
            <p:custDataLst>
              <p:tags r:id="rId4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Presenter / Department</a:t>
            </a:r>
            <a:endParaRPr lang="de-DE" sz="1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6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2720" y="1439999"/>
            <a:ext cx="6045406" cy="475200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9026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2758" y="1439999"/>
            <a:ext cx="5073358" cy="4752000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20483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539750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4716464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5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6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7557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542060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4716464" y="1439999"/>
            <a:ext cx="403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4716464" y="3888000"/>
            <a:ext cx="403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8339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542349" y="1439999"/>
            <a:ext cx="4425695" cy="4752000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4716464" y="1748500"/>
            <a:ext cx="403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4716464" y="3887267"/>
            <a:ext cx="403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64822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39552" y="1441454"/>
            <a:ext cx="6048000" cy="23050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539552" y="3888000"/>
            <a:ext cx="6048573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4306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3996" y="3429000"/>
            <a:ext cx="485747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161914" y="-216000"/>
            <a:ext cx="9466669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7197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912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78887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66914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7197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912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788872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66914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5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39553" y="5877308"/>
            <a:ext cx="4860540" cy="324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216000" rIns="1332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confidentiality note</a:t>
            </a:r>
          </a:p>
        </p:txBody>
      </p:sp>
      <p:sp>
        <p:nvSpPr>
          <p:cNvPr id="80" name="URL"/>
          <p:cNvSpPr>
            <a:spLocks noGrp="1"/>
          </p:cNvSpPr>
          <p:nvPr>
            <p:ph type="body" sz="quarter" idx="17" hasCustomPrompt="1"/>
          </p:nvPr>
        </p:nvSpPr>
        <p:spPr>
          <a:xfrm>
            <a:off x="3492500" y="5876080"/>
            <a:ext cx="1907592" cy="324000"/>
          </a:xfrm>
        </p:spPr>
        <p:txBody>
          <a:bodyPr wrap="none" rIns="21600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URL</a:t>
            </a:r>
          </a:p>
        </p:txBody>
      </p:sp>
    </p:spTree>
    <p:extLst>
      <p:ext uri="{BB962C8B-B14F-4D97-AF65-F5344CB8AC3E}">
        <p14:creationId xmlns:p14="http://schemas.microsoft.com/office/powerpoint/2010/main" val="2509841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0920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3348156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4"/>
            </p:custDataLst>
          </p:nvPr>
        </p:nvSpPr>
        <p:spPr>
          <a:xfrm>
            <a:off x="6120464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8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521598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542060" y="144145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4716464" y="144145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540000" y="388800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4716464" y="388800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7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5467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3492428" y="1439999"/>
            <a:ext cx="5651572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1" y="1439999"/>
            <a:ext cx="334803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9155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 Title Picture">
    <p:bg bwMode="lt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2" y="0"/>
            <a:ext cx="9143998" cy="161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405740" y="4360703"/>
            <a:ext cx="2685996" cy="360000"/>
          </a:xfrm>
        </p:spPr>
        <p:txBody>
          <a:bodyPr lIns="0" tIns="0" rIns="0" bIns="0" anchor="t" anchorCtr="0">
            <a:noAutofit/>
          </a:bodyPr>
          <a:lstStyle>
            <a:lvl1pPr algn="l">
              <a:defRPr sz="135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05740" y="1915073"/>
            <a:ext cx="4804408" cy="2400452"/>
          </a:xfrm>
        </p:spPr>
        <p:txBody>
          <a:bodyPr lIns="0" tIns="0" rIns="0" bIns="0" anchor="b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405740" y="5089352"/>
            <a:ext cx="2685996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2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5" name="Restricted"/>
          <p:cNvSpPr txBox="1"/>
          <p:nvPr userDrawn="1"/>
        </p:nvSpPr>
        <p:spPr>
          <a:xfrm>
            <a:off x="6758401" y="6519470"/>
            <a:ext cx="1978855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51">
                <a:solidFill>
                  <a:schemeClr val="bg1"/>
                </a:solidFill>
              </a:rPr>
              <a:t>Restricted © Siemens Healthcare GmbH, 2018</a:t>
            </a:r>
            <a:endParaRPr lang="de-DE" sz="751" dirty="0">
              <a:solidFill>
                <a:schemeClr val="bg1"/>
              </a:solidFill>
            </a:endParaRP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3E87284A-01A1-458D-9F58-125C59E2B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08676" y="497115"/>
            <a:ext cx="1866402" cy="592209"/>
          </a:xfrm>
          <a:prstGeom prst="rect">
            <a:avLst/>
          </a:prstGeom>
        </p:spPr>
      </p:pic>
      <p:pic>
        <p:nvPicPr>
          <p:cNvPr id="10" name="Dot pulse">
            <a:extLst>
              <a:ext uri="{FF2B5EF4-FFF2-40B4-BE49-F238E27FC236}">
                <a16:creationId xmlns:a16="http://schemas.microsoft.com/office/drawing/2014/main" id="{83AA73CA-92FE-4AF2-955D-86323FFD94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232" y="5471733"/>
            <a:ext cx="2123371" cy="144267"/>
          </a:xfrm>
          <a:prstGeom prst="rect">
            <a:avLst/>
          </a:prstGeom>
        </p:spPr>
      </p:pic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30D7F9CD-8B83-4F18-B10F-001936C27D9A}"/>
              </a:ext>
            </a:extLst>
          </p:cNvPr>
          <p:cNvSpPr/>
          <p:nvPr userDrawn="1"/>
        </p:nvSpPr>
        <p:spPr>
          <a:xfrm>
            <a:off x="9437504" y="5407844"/>
            <a:ext cx="1352465" cy="145015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pPr marL="0" marR="0" lvl="0" indent="0" algn="l" defTabSz="687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27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27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827" dirty="0">
                <a:solidFill>
                  <a:schemeClr val="tx1"/>
                </a:solidFill>
              </a:rPr>
              <a:t>optionally  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r>
              <a:rPr lang="en-US" sz="827">
                <a:solidFill>
                  <a:schemeClr val="bg1"/>
                </a:solidFill>
                <a:latin typeface="+mn-lt"/>
              </a:rPr>
              <a:t>Restricted</a:t>
            </a:r>
          </a:p>
          <a:p>
            <a:r>
              <a:rPr lang="en-US" sz="827">
                <a:solidFill>
                  <a:schemeClr val="bg1"/>
                </a:solidFill>
                <a:latin typeface="+mn-lt"/>
              </a:rPr>
              <a:t>Restricted</a:t>
            </a:r>
            <a:endParaRPr lang="en-US" sz="827" dirty="0">
              <a:solidFill>
                <a:schemeClr val="bg1"/>
              </a:solidFill>
              <a:latin typeface="+mn-lt"/>
            </a:endParaRPr>
          </a:p>
          <a:p>
            <a:r>
              <a:rPr lang="en-US" sz="827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827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25245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ction/Table of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405740" y="219600"/>
            <a:ext cx="6920434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16" hasCustomPrompt="1"/>
          </p:nvPr>
        </p:nvSpPr>
        <p:spPr>
          <a:xfrm>
            <a:off x="405740" y="1623601"/>
            <a:ext cx="3390225" cy="4570825"/>
          </a:xfrm>
        </p:spPr>
        <p:txBody>
          <a:bodyPr/>
          <a:lstStyle>
            <a:lvl1pPr marL="165007" indent="-165007">
              <a:spcBef>
                <a:spcPts val="676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388880" algn="r"/>
              </a:tabLst>
              <a:defRPr lang="en-US" sz="1353" b="1" kern="1200" noProof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65007" indent="0">
              <a:buFont typeface="Arial" panose="020B0604020202020204" pitchFamily="34" charset="0"/>
              <a:buNone/>
              <a:tabLst>
                <a:tab pos="3388880" algn="r"/>
              </a:tabLst>
              <a:defRPr b="0">
                <a:solidFill>
                  <a:schemeClr val="tx1"/>
                </a:solidFill>
              </a:defRPr>
            </a:lvl2pPr>
            <a:lvl3pPr marL="343540" indent="-17177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88880" algn="r"/>
              </a:tabLst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4639991" y="1623600"/>
            <a:ext cx="3392321" cy="2538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illustrative image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405740" y="6297348"/>
            <a:ext cx="3389278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751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2" name="Siemens Healthineers logo">
            <a:extLst>
              <a:ext uri="{FF2B5EF4-FFF2-40B4-BE49-F238E27FC236}">
                <a16:creationId xmlns:a16="http://schemas.microsoft.com/office/drawing/2014/main" id="{5B079570-04AF-4229-A2FB-E49C0FA35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847683" y="281267"/>
            <a:ext cx="1090087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47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109303" y="1623600"/>
            <a:ext cx="5512309" cy="1224000"/>
          </a:xfrm>
        </p:spPr>
        <p:txBody>
          <a:bodyPr lIns="0" tIns="0" rIns="0" bIns="0" anchor="b" anchorCtr="0">
            <a:noAutofit/>
          </a:bodyPr>
          <a:lstStyle>
            <a:lvl1pPr algn="l">
              <a:defRPr sz="1954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109303" y="3009329"/>
            <a:ext cx="5513119" cy="1661315"/>
          </a:xfrm>
        </p:spPr>
        <p:txBody>
          <a:bodyPr lIns="0" tIns="0" rIns="0" bIns="0" anchor="t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6052264" y="6340471"/>
            <a:ext cx="2449053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51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3" name="Siemens Healthineers logo">
            <a:extLst>
              <a:ext uri="{FF2B5EF4-FFF2-40B4-BE49-F238E27FC236}">
                <a16:creationId xmlns:a16="http://schemas.microsoft.com/office/drawing/2014/main" id="{72B2F2CC-04D6-480A-9038-E43A36473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847683" y="281267"/>
            <a:ext cx="1090087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9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Title Picture (vertical)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3935046" y="0"/>
            <a:ext cx="5208954" cy="6858000"/>
          </a:xfrm>
          <a:noFill/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en-US" dirty="0"/>
              <a:t>Add a picture</a:t>
            </a:r>
            <a:endParaRPr lang="de-DE" dirty="0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405740" y="5032800"/>
            <a:ext cx="2685996" cy="360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1353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405740" y="1623600"/>
            <a:ext cx="3393327" cy="3366000"/>
          </a:xfrm>
        </p:spPr>
        <p:txBody>
          <a:bodyPr lIns="0" tIns="0" rIns="0" bIns="0" anchor="b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</a:t>
            </a:r>
            <a:br>
              <a:rPr lang="en-US" dirty="0"/>
            </a:br>
            <a:r>
              <a:rPr lang="en-US" dirty="0"/>
              <a:t>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405740" y="5715055"/>
            <a:ext cx="2685996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2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5C47D4D0-1261-4166-A003-74EAB8DCE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08676" y="497115"/>
            <a:ext cx="1866402" cy="5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3492428" y="1439999"/>
            <a:ext cx="5651572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1" y="1439999"/>
            <a:ext cx="334803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84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39750" y="1439999"/>
            <a:ext cx="2806208" cy="4752000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r>
              <a:rPr lang="de-DE" noProof="0" dirty="0"/>
              <a:t>Ebene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3492429" y="1439999"/>
            <a:ext cx="5651573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1913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6" hasCustomPrompt="1"/>
          </p:nvPr>
        </p:nvSpPr>
        <p:spPr>
          <a:xfrm>
            <a:off x="-26985" y="0"/>
            <a:ext cx="9170984" cy="6858000"/>
          </a:xfrm>
          <a:solidFill>
            <a:srgbClr val="BECDD7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CH">
                <a:solidFill>
                  <a:srgbClr val="78879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button" and clicking "Send to Back"</a:t>
            </a:r>
          </a:p>
          <a:p>
            <a:pPr marR="0" lvl="0" algn="ctr" defTabSz="914400" eaLnBrk="1" latinLnBrk="0" hangingPunct="1">
              <a:buSzTx/>
            </a:pPr>
            <a:endParaRPr lang="de-CH" dirty="0"/>
          </a:p>
        </p:txBody>
      </p:sp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5798" y="3849120"/>
            <a:ext cx="5433534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6" name="Logo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88464" y="332656"/>
            <a:ext cx="2160000" cy="914400"/>
          </a:xfr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noFill/>
          </a:ln>
        </p:spPr>
        <p:txBody>
          <a:bodyPr wrap="none" anchor="t"/>
          <a:lstStyle>
            <a:lvl1pPr algn="l"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z="100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1573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5798" y="3855287"/>
            <a:ext cx="5433534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0" name="Gruppieren 79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1" name="Gerade Verbindung 80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11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87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ltGray">
          <a:xfrm>
            <a:off x="535798" y="3855287"/>
            <a:ext cx="5253514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1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112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3812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9117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39999"/>
            <a:ext cx="9148235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627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8.xml"/><Relationship Id="rId42" Type="http://schemas.openxmlformats.org/officeDocument/2006/relationships/tags" Target="../tags/tag16.xml"/><Relationship Id="rId47" Type="http://schemas.openxmlformats.org/officeDocument/2006/relationships/tags" Target="../tags/tag21.xml"/><Relationship Id="rId50" Type="http://schemas.openxmlformats.org/officeDocument/2006/relationships/tags" Target="../tags/tag24.xml"/><Relationship Id="rId55" Type="http://schemas.openxmlformats.org/officeDocument/2006/relationships/tags" Target="../tags/tag29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7.xml"/><Relationship Id="rId38" Type="http://schemas.openxmlformats.org/officeDocument/2006/relationships/tags" Target="../tags/tag12.xml"/><Relationship Id="rId46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3.xml"/><Relationship Id="rId41" Type="http://schemas.openxmlformats.org/officeDocument/2006/relationships/tags" Target="../tags/tag15.xml"/><Relationship Id="rId54" Type="http://schemas.openxmlformats.org/officeDocument/2006/relationships/tags" Target="../tags/tag2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6.xml"/><Relationship Id="rId37" Type="http://schemas.openxmlformats.org/officeDocument/2006/relationships/tags" Target="../tags/tag11.xml"/><Relationship Id="rId40" Type="http://schemas.openxmlformats.org/officeDocument/2006/relationships/tags" Target="../tags/tag14.xml"/><Relationship Id="rId45" Type="http://schemas.openxmlformats.org/officeDocument/2006/relationships/tags" Target="../tags/tag19.xml"/><Relationship Id="rId53" Type="http://schemas.openxmlformats.org/officeDocument/2006/relationships/tags" Target="../tags/tag2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36" Type="http://schemas.openxmlformats.org/officeDocument/2006/relationships/tags" Target="../tags/tag10.xml"/><Relationship Id="rId49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5.xml"/><Relationship Id="rId44" Type="http://schemas.openxmlformats.org/officeDocument/2006/relationships/tags" Target="../tags/tag18.xml"/><Relationship Id="rId52" Type="http://schemas.openxmlformats.org/officeDocument/2006/relationships/tags" Target="../tags/tag2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tags" Target="../tags/tag4.xml"/><Relationship Id="rId35" Type="http://schemas.openxmlformats.org/officeDocument/2006/relationships/tags" Target="../tags/tag9.xml"/><Relationship Id="rId43" Type="http://schemas.openxmlformats.org/officeDocument/2006/relationships/tags" Target="../tags/tag17.xml"/><Relationship Id="rId48" Type="http://schemas.openxmlformats.org/officeDocument/2006/relationships/tags" Target="../tags/tag22.xml"/><Relationship Id="rId56" Type="http://schemas.openxmlformats.org/officeDocument/2006/relationships/tags" Target="../tags/tag30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5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8"/>
            </p:custDataLst>
          </p:nvPr>
        </p:nvSpPr>
        <p:spPr bwMode="auto">
          <a:xfrm>
            <a:off x="0" y="-1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7468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9"/>
            </p:custDataLst>
          </p:nvPr>
        </p:nvSpPr>
        <p:spPr bwMode="auto">
          <a:xfrm>
            <a:off x="539142" y="1439999"/>
            <a:ext cx="6048983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10039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10039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rgbClr val="879BAA"/>
                </a:solidFill>
              </a:rPr>
              <a:t>Restricted © Siemens Switzerland Ltd 2017</a:t>
            </a:r>
            <a:endParaRPr lang="de-DE" sz="1000" b="1" noProof="0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>
            <p:custDataLst>
              <p:tags r:id="rId54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xx.xx.2017</a:t>
            </a:r>
            <a:endParaRPr lang="de-DE" sz="1000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55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6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Presenter / Department</a:t>
            </a:r>
            <a:endParaRPr lang="de-DE" sz="10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47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</p:sldLayoutIdLst>
  <p:hf hdr="0"/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tabLst>
          <a:tab pos="5743575" algn="l"/>
        </a:tabLst>
        <a:defRPr sz="2200" b="1" baseline="0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emf"/><Relationship Id="rId5" Type="http://schemas.openxmlformats.org/officeDocument/2006/relationships/image" Target="../media/image16.jpe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emf"/><Relationship Id="rId7" Type="http://schemas.openxmlformats.org/officeDocument/2006/relationships/image" Target="../media/image3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emf"/><Relationship Id="rId7" Type="http://schemas.openxmlformats.org/officeDocument/2006/relationships/image" Target="../media/image4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4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emf"/><Relationship Id="rId7" Type="http://schemas.openxmlformats.org/officeDocument/2006/relationships/image" Target="../media/image5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emf"/><Relationship Id="rId5" Type="http://schemas.openxmlformats.org/officeDocument/2006/relationships/image" Target="../media/image16.jpe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0747" y="3417125"/>
            <a:ext cx="4857470" cy="2340314"/>
          </a:xfrm>
        </p:spPr>
        <p:txBody>
          <a:bodyPr/>
          <a:lstStyle/>
          <a:p>
            <a:r>
              <a:rPr lang="en-US" dirty="0"/>
              <a:t>Annotation Tool</a:t>
            </a:r>
            <a:br>
              <a:rPr lang="en-US" dirty="0"/>
            </a:br>
            <a:r>
              <a:rPr lang="en-US" dirty="0"/>
              <a:t>Development Update</a:t>
            </a:r>
            <a:endParaRPr lang="en-US" sz="2200" b="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Restricted © Siemens Switzerland Ltd 2017</a:t>
            </a:r>
            <a:endParaRPr lang="en-US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siemens.ch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3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endParaRPr lang="en-US" altLang="zh-CN" dirty="0"/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</a:rPr>
              <a:t>    </a:t>
            </a:r>
            <a:r>
              <a:rPr lang="zh-CN" altLang="en-US" sz="2000" kern="0" dirty="0">
                <a:solidFill>
                  <a:srgbClr val="000000"/>
                </a:solidFill>
              </a:rPr>
              <a:t>难以一帧确定人体全部关键点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EBC6F1-2B95-4497-94B1-7E697D700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4" y="1230995"/>
            <a:ext cx="4263366" cy="508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0E5B2-75A8-4199-A1B8-4ED3655F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34767"/>
            <a:ext cx="4263366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0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kern="0" dirty="0">
                <a:solidFill>
                  <a:srgbClr val="000000"/>
                </a:solidFill>
              </a:rPr>
              <a:t>OPENPOSE</a:t>
            </a:r>
            <a:r>
              <a:rPr lang="zh-CN" altLang="en-US" sz="2400" kern="0" dirty="0">
                <a:solidFill>
                  <a:srgbClr val="000000"/>
                </a:solidFill>
              </a:rPr>
              <a:t>依赖头部定位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需要手动标点</a:t>
            </a:r>
            <a:endParaRPr 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9BD55-3F29-4B8A-AE6B-85E05058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2"/>
            <a:ext cx="4263366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待开发功能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1709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待开发功能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1066800" y="1828800"/>
            <a:ext cx="6248400" cy="28956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以</a:t>
            </a:r>
            <a:r>
              <a:rPr lang="en-US" altLang="zh-CN" kern="0" dirty="0"/>
              <a:t>COCO</a:t>
            </a:r>
            <a:r>
              <a:rPr lang="zh-CN" altLang="en-US" kern="0" dirty="0"/>
              <a:t>格式输出</a:t>
            </a:r>
            <a:r>
              <a:rPr lang="en-US" altLang="zh-CN" kern="0" dirty="0"/>
              <a:t>json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光流法 </a:t>
            </a:r>
            <a:r>
              <a:rPr lang="en-US" altLang="zh-CN" kern="0" dirty="0"/>
              <a:t>(e.g. </a:t>
            </a:r>
            <a:r>
              <a:rPr lang="en-US" dirty="0"/>
              <a:t>Recurrent All-Pairs Field Transforms, RAFT</a:t>
            </a:r>
            <a:r>
              <a:rPr lang="en-US" altLang="zh-CN" kern="0" dirty="0"/>
              <a:t>) </a:t>
            </a:r>
            <a:r>
              <a:rPr lang="zh-CN" altLang="en-US" kern="0" dirty="0"/>
              <a:t>向前向后自动添加标注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拓展工具应用场景（矩形，圆形标注，更自由的</a:t>
            </a:r>
            <a:r>
              <a:rPr lang="en-US" altLang="zh-CN" kern="0" dirty="0"/>
              <a:t>I/O</a:t>
            </a:r>
            <a:r>
              <a:rPr lang="zh-CN" altLang="en-US" kern="0" dirty="0"/>
              <a:t>格式）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78855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7244" y="2905174"/>
            <a:ext cx="2286000" cy="1047652"/>
          </a:xfrm>
        </p:spPr>
        <p:txBody>
          <a:bodyPr/>
          <a:lstStyle/>
          <a:p>
            <a:r>
              <a:rPr lang="zh-CN" altLang="en-US" sz="4800" dirty="0"/>
              <a:t>谢谢！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9259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 txBox="1">
            <a:spLocks/>
          </p:cNvSpPr>
          <p:nvPr/>
        </p:nvSpPr>
        <p:spPr bwMode="gray">
          <a:xfrm>
            <a:off x="362612" y="4848539"/>
            <a:ext cx="4246366" cy="4625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2" dirty="0"/>
          </a:p>
        </p:txBody>
      </p:sp>
      <p:sp>
        <p:nvSpPr>
          <p:cNvPr id="3" name="Headline">
            <a:extLst>
              <a:ext uri="{FF2B5EF4-FFF2-40B4-BE49-F238E27FC236}">
                <a16:creationId xmlns:a16="http://schemas.microsoft.com/office/drawing/2014/main" id="{354FF4F7-57F2-4968-B1F3-61B53D60F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612" y="3116875"/>
            <a:ext cx="5513119" cy="1248262"/>
          </a:xfrm>
        </p:spPr>
        <p:txBody>
          <a:bodyPr/>
          <a:lstStyle/>
          <a:p>
            <a:r>
              <a:rPr lang="en-US" altLang="zh-CN" dirty="0"/>
              <a:t>Annotation Tool Development Update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580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92152CE7-92F8-4813-9490-98DBE2E8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GB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8ABBD6CA-CCCC-4248-8B0C-DCCA08AE89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pdated Functions</a:t>
            </a:r>
            <a:r>
              <a:rPr lang="en-US" dirty="0"/>
              <a:t>	3</a:t>
            </a:r>
          </a:p>
          <a:p>
            <a:pPr lvl="1"/>
            <a:r>
              <a:rPr lang="en-US" dirty="0"/>
              <a:t>F</a:t>
            </a:r>
            <a:r>
              <a:rPr lang="en-US" altLang="zh-CN" dirty="0"/>
              <a:t>ile I/O</a:t>
            </a:r>
            <a:r>
              <a:rPr lang="en-US" dirty="0"/>
              <a:t>	4</a:t>
            </a:r>
            <a:endParaRPr lang="en-US" altLang="zh-CN" dirty="0"/>
          </a:p>
          <a:p>
            <a:pPr lvl="1"/>
            <a:r>
              <a:rPr lang="en-US" dirty="0"/>
              <a:t>K</a:t>
            </a:r>
            <a:r>
              <a:rPr lang="en-US" altLang="zh-CN" dirty="0"/>
              <a:t>ey Points Editing	5</a:t>
            </a:r>
            <a:endParaRPr lang="en-US" dirty="0"/>
          </a:p>
          <a:p>
            <a:r>
              <a:rPr lang="en-US" dirty="0"/>
              <a:t>RAFT	6</a:t>
            </a:r>
          </a:p>
          <a:p>
            <a:pPr lvl="1"/>
            <a:r>
              <a:rPr lang="en-US" dirty="0"/>
              <a:t>Principle	7</a:t>
            </a:r>
          </a:p>
          <a:p>
            <a:pPr lvl="1"/>
            <a:r>
              <a:rPr lang="en-US" dirty="0"/>
              <a:t>Usage	8</a:t>
            </a:r>
          </a:p>
          <a:p>
            <a:r>
              <a:rPr lang="en-US" dirty="0"/>
              <a:t>Problem Encountered	9</a:t>
            </a:r>
          </a:p>
          <a:p>
            <a:r>
              <a:rPr lang="en-US" dirty="0"/>
              <a:t>F</a:t>
            </a:r>
            <a:r>
              <a:rPr lang="en-US" altLang="zh-CN" dirty="0"/>
              <a:t>uture Direction</a:t>
            </a:r>
            <a:r>
              <a:rPr lang="en-US" dirty="0"/>
              <a:t>	</a:t>
            </a:r>
            <a:r>
              <a:rPr lang="en-US" altLang="zh-CN" dirty="0"/>
              <a:t>14</a:t>
            </a:r>
            <a:endParaRPr lang="en-US" dirty="0"/>
          </a:p>
        </p:txBody>
      </p:sp>
      <p:pic>
        <p:nvPicPr>
          <p:cNvPr id="8" name="Picture" descr="A picture containing white, indoor, electronics&#10;&#10;Description generated with high confidence">
            <a:extLst>
              <a:ext uri="{FF2B5EF4-FFF2-40B4-BE49-F238E27FC236}">
                <a16:creationId xmlns:a16="http://schemas.microsoft.com/office/drawing/2014/main" id="{EF54425A-4052-476A-A844-D0213EC22B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39990" y="2072788"/>
            <a:ext cx="3392321" cy="1906093"/>
          </a:xfrm>
        </p:spPr>
      </p:pic>
      <p:sp>
        <p:nvSpPr>
          <p:cNvPr id="5" name="Footnote">
            <a:extLst>
              <a:ext uri="{FF2B5EF4-FFF2-40B4-BE49-F238E27FC236}">
                <a16:creationId xmlns:a16="http://schemas.microsoft.com/office/drawing/2014/main" id="{5028CD24-C631-4FDD-82D7-BDC3E74172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Author">
            <a:extLst>
              <a:ext uri="{FF2B5EF4-FFF2-40B4-BE49-F238E27FC236}">
                <a16:creationId xmlns:a16="http://schemas.microsoft.com/office/drawing/2014/main" id="{85DB7A4A-5C6E-4630-8410-3E1EBEFA316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32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en-US" altLang="zh-CN" dirty="0" err="1"/>
              <a:t>pdated</a:t>
            </a:r>
            <a:r>
              <a:rPr lang="en-US" altLang="zh-CN" dirty="0"/>
              <a:t> Functions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5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80DEA-405C-4303-ACCC-4334C9E9F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117" b="65741"/>
          <a:stretch/>
        </p:blipFill>
        <p:spPr>
          <a:xfrm>
            <a:off x="4476225" y="2448287"/>
            <a:ext cx="2224446" cy="2735192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Updated Functions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File I/O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A8B9691F-1F30-4F87-8A6C-B13794A00780}"/>
              </a:ext>
            </a:extLst>
          </p:cNvPr>
          <p:cNvSpPr txBox="1">
            <a:spLocks/>
          </p:cNvSpPr>
          <p:nvPr/>
        </p:nvSpPr>
        <p:spPr>
          <a:xfrm>
            <a:off x="1449968" y="3112031"/>
            <a:ext cx="2539037" cy="148352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Load Optical Flow Result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Output</a:t>
            </a:r>
            <a:r>
              <a:rPr lang="zh-CN" altLang="en-US" kern="0" dirty="0"/>
              <a:t> </a:t>
            </a:r>
            <a:r>
              <a:rPr lang="en-US" altLang="zh-CN" kern="0" dirty="0"/>
              <a:t>COCO</a:t>
            </a:r>
            <a:r>
              <a:rPr lang="zh-CN" altLang="en-US" kern="0" dirty="0"/>
              <a:t> </a:t>
            </a:r>
            <a:r>
              <a:rPr lang="en-US" altLang="zh-CN" kern="0" dirty="0"/>
              <a:t>as json</a:t>
            </a:r>
            <a:r>
              <a:rPr lang="zh-CN" altLang="en-US" kern="0" dirty="0"/>
              <a:t> </a:t>
            </a:r>
            <a:r>
              <a:rPr lang="en-US" altLang="zh-CN" kern="0" dirty="0"/>
              <a:t>file</a:t>
            </a:r>
            <a:endParaRPr lang="en-US" altLang="zh-CN" u="sng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Output Optical Flow Result</a:t>
            </a:r>
          </a:p>
          <a:p>
            <a:pPr lvl="1">
              <a:buClrTx/>
              <a:tabLst>
                <a:tab pos="5112544" algn="r"/>
              </a:tabLst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6647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Updated Functions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Key Point Editing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D23742-0282-40C7-9047-64334D1A3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315" y="2059994"/>
            <a:ext cx="2943401" cy="3510005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820EA5A-20C8-4359-92CD-26B6E259FC0B}"/>
              </a:ext>
            </a:extLst>
          </p:cNvPr>
          <p:cNvSpPr txBox="1">
            <a:spLocks/>
          </p:cNvSpPr>
          <p:nvPr/>
        </p:nvSpPr>
        <p:spPr>
          <a:xfrm>
            <a:off x="1489035" y="3112031"/>
            <a:ext cx="280551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Directly operate on image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left click to select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hold A and left click to add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D to delete selected point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hold ctrl to move point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389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40000"/>
          </a:xfrm>
        </p:spPr>
        <p:txBody>
          <a:bodyPr/>
          <a:lstStyle/>
          <a:p>
            <a:r>
              <a:rPr lang="en-US" dirty="0"/>
              <a:t>Annotation Tool Development</a:t>
            </a:r>
            <a:br>
              <a:rPr lang="en-US" dirty="0"/>
            </a:br>
            <a:r>
              <a:rPr lang="en-US" dirty="0"/>
              <a:t>Table of content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基础功能</a:t>
            </a:r>
            <a:r>
              <a:rPr lang="en-US" dirty="0"/>
              <a:t>	3</a:t>
            </a:r>
          </a:p>
          <a:p>
            <a:pPr lvl="5">
              <a:buClrTx/>
              <a:tabLst>
                <a:tab pos="6804025" algn="r"/>
              </a:tabLst>
            </a:pPr>
            <a:r>
              <a:rPr lang="zh-CN" altLang="en-US" b="0" dirty="0"/>
              <a:t>文件</a:t>
            </a:r>
            <a:r>
              <a:rPr lang="en-US" altLang="zh-CN" b="0" dirty="0"/>
              <a:t>I/O</a:t>
            </a:r>
            <a:r>
              <a:rPr lang="en-US" b="0" dirty="0"/>
              <a:t>	</a:t>
            </a:r>
            <a:r>
              <a:rPr lang="en-US" altLang="zh-CN" b="0" dirty="0"/>
              <a:t>4</a:t>
            </a:r>
          </a:p>
          <a:p>
            <a:pPr lvl="5">
              <a:buClrTx/>
              <a:tabLst>
                <a:tab pos="6804025" algn="r"/>
              </a:tabLst>
            </a:pPr>
            <a:r>
              <a:rPr lang="zh-CN" altLang="en-US" b="0" dirty="0"/>
              <a:t>关键点编辑</a:t>
            </a:r>
            <a:r>
              <a:rPr lang="en-US" b="0" dirty="0"/>
              <a:t>	</a:t>
            </a:r>
            <a:r>
              <a:rPr lang="en-US" altLang="zh-CN" b="0" dirty="0"/>
              <a:t>5</a:t>
            </a:r>
            <a:endParaRPr lang="en-US" b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界面介绍</a:t>
            </a:r>
            <a:r>
              <a:rPr lang="en-US" dirty="0"/>
              <a:t> 	</a:t>
            </a:r>
            <a:r>
              <a:rPr lang="en-US" altLang="zh-CN" dirty="0"/>
              <a:t>6</a:t>
            </a:r>
            <a:endParaRPr lang="en-US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遇到的问题</a:t>
            </a:r>
            <a:r>
              <a:rPr lang="en-US" dirty="0"/>
              <a:t>	</a:t>
            </a:r>
            <a:r>
              <a:rPr lang="en-US" altLang="zh-CN" dirty="0"/>
              <a:t>8</a:t>
            </a:r>
            <a:endParaRPr lang="en-US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待开发功能</a:t>
            </a:r>
            <a:r>
              <a:rPr lang="en-US" dirty="0"/>
              <a:t>	</a:t>
            </a:r>
            <a:r>
              <a:rPr lang="en-US" altLang="zh-CN" dirty="0"/>
              <a:t>12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96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RAFT</a:t>
            </a:r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2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RAFT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Principle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AD7C9-74DF-4F9C-9741-53F47CD57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8" y="2756263"/>
            <a:ext cx="7929730" cy="2862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81B839-D4A6-45F0-914D-76CEA049B326}"/>
              </a:ext>
            </a:extLst>
          </p:cNvPr>
          <p:cNvSpPr/>
          <p:nvPr/>
        </p:nvSpPr>
        <p:spPr>
          <a:xfrm>
            <a:off x="674408" y="2670379"/>
            <a:ext cx="2170961" cy="286271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8F95AB-4394-4BF6-81E5-51B4BCAEDE3D}"/>
              </a:ext>
            </a:extLst>
          </p:cNvPr>
          <p:cNvSpPr/>
          <p:nvPr/>
        </p:nvSpPr>
        <p:spPr>
          <a:xfrm>
            <a:off x="2845369" y="2784888"/>
            <a:ext cx="2040338" cy="101019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EA4CA1-203D-476C-BC6A-DA76AE489751}"/>
              </a:ext>
            </a:extLst>
          </p:cNvPr>
          <p:cNvSpPr/>
          <p:nvPr/>
        </p:nvSpPr>
        <p:spPr>
          <a:xfrm>
            <a:off x="3351984" y="3201283"/>
            <a:ext cx="3976164" cy="188462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6DD29584-0C68-4BE1-B63A-318A1D72E309}"/>
              </a:ext>
            </a:extLst>
          </p:cNvPr>
          <p:cNvSpPr txBox="1">
            <a:spLocks/>
          </p:cNvSpPr>
          <p:nvPr/>
        </p:nvSpPr>
        <p:spPr>
          <a:xfrm>
            <a:off x="2718251" y="2425769"/>
            <a:ext cx="254236" cy="21000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1</a:t>
            </a:r>
            <a:endParaRPr lang="en-US" sz="1202" dirty="0"/>
          </a:p>
        </p:txBody>
      </p:sp>
      <p:sp>
        <p:nvSpPr>
          <p:cNvPr id="14" name="Subtitle 7">
            <a:extLst>
              <a:ext uri="{FF2B5EF4-FFF2-40B4-BE49-F238E27FC236}">
                <a16:creationId xmlns:a16="http://schemas.microsoft.com/office/drawing/2014/main" id="{979A2AE8-3C96-4455-AD68-B4D378605999}"/>
              </a:ext>
            </a:extLst>
          </p:cNvPr>
          <p:cNvSpPr txBox="1">
            <a:spLocks/>
          </p:cNvSpPr>
          <p:nvPr/>
        </p:nvSpPr>
        <p:spPr>
          <a:xfrm>
            <a:off x="4777038" y="2567053"/>
            <a:ext cx="217337" cy="2066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2</a:t>
            </a:r>
            <a:endParaRPr lang="en-US" sz="1202" dirty="0"/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AFE3C174-E564-4334-BB2C-83E0D930CF65}"/>
              </a:ext>
            </a:extLst>
          </p:cNvPr>
          <p:cNvSpPr txBox="1">
            <a:spLocks/>
          </p:cNvSpPr>
          <p:nvPr/>
        </p:nvSpPr>
        <p:spPr>
          <a:xfrm>
            <a:off x="7201030" y="2964176"/>
            <a:ext cx="254236" cy="21000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3</a:t>
            </a:r>
            <a:endParaRPr lang="en-US" sz="1202" dirty="0"/>
          </a:p>
        </p:txBody>
      </p:sp>
    </p:spTree>
    <p:extLst>
      <p:ext uri="{BB962C8B-B14F-4D97-AF65-F5344CB8AC3E}">
        <p14:creationId xmlns:p14="http://schemas.microsoft.com/office/powerpoint/2010/main" val="128881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RAFT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Usage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332042-63CB-4893-B05A-55D781C4DAC5}"/>
              </a:ext>
            </a:extLst>
          </p:cNvPr>
          <p:cNvSpPr/>
          <p:nvPr/>
        </p:nvSpPr>
        <p:spPr>
          <a:xfrm>
            <a:off x="1289520" y="3028220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OPENPOSE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CF206-B7D8-414B-B9EE-7998F48059DD}"/>
              </a:ext>
            </a:extLst>
          </p:cNvPr>
          <p:cNvSpPr/>
          <p:nvPr/>
        </p:nvSpPr>
        <p:spPr>
          <a:xfrm>
            <a:off x="3274339" y="3016751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F9112C-B8EA-4AFE-948C-363EC293080D}"/>
              </a:ext>
            </a:extLst>
          </p:cNvPr>
          <p:cNvCxnSpPr>
            <a:stCxn id="2" idx="3"/>
            <a:endCxn id="12" idx="1"/>
          </p:cNvCxnSpPr>
          <p:nvPr/>
        </p:nvCxnSpPr>
        <p:spPr>
          <a:xfrm flipV="1">
            <a:off x="2698933" y="3405942"/>
            <a:ext cx="575406" cy="11468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0486774-6DDC-4EDB-8FF2-357CD1A0F00E}"/>
              </a:ext>
            </a:extLst>
          </p:cNvPr>
          <p:cNvSpPr/>
          <p:nvPr/>
        </p:nvSpPr>
        <p:spPr>
          <a:xfrm>
            <a:off x="5259157" y="3016751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R</a:t>
            </a:r>
            <a:r>
              <a:rPr lang="en-US" altLang="zh-CN" dirty="0"/>
              <a:t>esult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CE3AA-EA7C-4554-B907-21AEF67341DE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683751" y="3405941"/>
            <a:ext cx="575406" cy="1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B2A2A-FA20-49AA-803B-8A296B2509CD}"/>
              </a:ext>
            </a:extLst>
          </p:cNvPr>
          <p:cNvSpPr/>
          <p:nvPr/>
        </p:nvSpPr>
        <p:spPr>
          <a:xfrm>
            <a:off x="6436211" y="4427703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altLang="zh-CN" dirty="0"/>
              <a:t>ove </a:t>
            </a:r>
            <a:r>
              <a:rPr lang="en-US" altLang="zh-CN" dirty="0" err="1"/>
              <a:t>KeyPoints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FF102E-B0E1-4622-A9D4-EB6291F4D645}"/>
              </a:ext>
            </a:extLst>
          </p:cNvPr>
          <p:cNvCxnSpPr>
            <a:cxnSpLocks/>
            <a:stCxn id="15" idx="3"/>
            <a:endCxn id="21" idx="0"/>
          </p:cNvCxnSpPr>
          <p:nvPr/>
        </p:nvCxnSpPr>
        <p:spPr>
          <a:xfrm>
            <a:off x="6668568" y="3405942"/>
            <a:ext cx="472349" cy="1021761"/>
          </a:xfrm>
          <a:prstGeom prst="bentConnector2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8900DDF-F6A9-4461-8197-3AEBF2F31597}"/>
              </a:ext>
            </a:extLst>
          </p:cNvPr>
          <p:cNvCxnSpPr>
            <a:cxnSpLocks/>
            <a:stCxn id="21" idx="1"/>
            <a:endCxn id="15" idx="2"/>
          </p:cNvCxnSpPr>
          <p:nvPr/>
        </p:nvCxnSpPr>
        <p:spPr>
          <a:xfrm rot="10800000">
            <a:off x="5963863" y="3795131"/>
            <a:ext cx="472349" cy="1021762"/>
          </a:xfrm>
          <a:prstGeom prst="bentConnector2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2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en-US" dirty="0"/>
              <a:t>Encountered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47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6CD34-0475-4A39-AA46-6B08ECED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732" y="2670379"/>
            <a:ext cx="1026336" cy="22191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03A050-DCCC-4853-958D-290754EF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943" y="2668973"/>
            <a:ext cx="1025283" cy="2219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9E313-7020-4144-B5CD-8D7CB1B7F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973" y="2668973"/>
            <a:ext cx="1029066" cy="2219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Inaccuracy in extreme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62C04-44DC-4AB8-B1A0-3C97A55A533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938" y="2670379"/>
            <a:ext cx="1032223" cy="2217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2F9CA9-6449-4890-9DF2-904C08326C4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5300" y="2668973"/>
            <a:ext cx="1030528" cy="2219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FFD99-5AC2-4F9F-9CCC-709FA34CD9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204" y="2670379"/>
            <a:ext cx="1031986" cy="22191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4B2FBC-F4D2-468B-A002-9510B3AC51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9924" y="1853494"/>
            <a:ext cx="1830210" cy="38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Inaccuracy in </a:t>
            </a:r>
            <a:r>
              <a:rPr lang="en-US" altLang="zh-CN" sz="2404" b="0" dirty="0">
                <a:solidFill>
                  <a:schemeClr val="tx1"/>
                </a:solidFill>
              </a:rPr>
              <a:t>overexposure</a:t>
            </a:r>
            <a:endParaRPr lang="en-US" sz="2404" b="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B06F0-6D22-4F2F-A28F-B73C98D4F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443" y="2678671"/>
            <a:ext cx="1453327" cy="3210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3BFFF8-F061-4E97-BC9F-82A6035E7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770" y="2678671"/>
            <a:ext cx="1480560" cy="3208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59A3AD-559F-457E-AA95-F28DCD0F8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537" y="2678671"/>
            <a:ext cx="1482375" cy="32085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02DBC4-6D19-48C1-9A6D-217BBD0B6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483" y="2678671"/>
            <a:ext cx="1484194" cy="320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Result oversize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EB64FE-2FBD-4125-A231-B7B45BF87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163" y="3547909"/>
            <a:ext cx="3313881" cy="2318803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F578B4D-6CD6-4883-8745-D0888681FF20}"/>
              </a:ext>
            </a:extLst>
          </p:cNvPr>
          <p:cNvSpPr txBox="1">
            <a:spLocks/>
          </p:cNvSpPr>
          <p:nvPr/>
        </p:nvSpPr>
        <p:spPr>
          <a:xfrm>
            <a:off x="992410" y="4119859"/>
            <a:ext cx="3081325" cy="117490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RAFT result takes 100x more is store to disk without any post-processing.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We have few TB videoclips, not feasible (I/O stream or </a:t>
            </a:r>
            <a:r>
              <a:rPr lang="en-US" kern="0" dirty="0" err="1"/>
              <a:t>ffmpeg</a:t>
            </a:r>
            <a:r>
              <a:rPr lang="en-US" kern="0" dirty="0"/>
              <a:t> encode)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CEF25-7615-435E-AA97-D300578D7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620" y="2207991"/>
            <a:ext cx="1369443" cy="119757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101D82-E4E0-4629-BA78-F72A228CE8C6}"/>
              </a:ext>
            </a:extLst>
          </p:cNvPr>
          <p:cNvSpPr txBox="1">
            <a:spLocks/>
          </p:cNvSpPr>
          <p:nvPr/>
        </p:nvSpPr>
        <p:spPr>
          <a:xfrm>
            <a:off x="1106919" y="2599519"/>
            <a:ext cx="3081325" cy="80604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RAFT processes roughly 6 frames per sec, not feasible for real-time annotating</a:t>
            </a:r>
          </a:p>
        </p:txBody>
      </p:sp>
    </p:spTree>
    <p:extLst>
      <p:ext uri="{BB962C8B-B14F-4D97-AF65-F5344CB8AC3E}">
        <p14:creationId xmlns:p14="http://schemas.microsoft.com/office/powerpoint/2010/main" val="28348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Block view of CT machine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F578B4D-6CD6-4883-8745-D0888681FF20}"/>
              </a:ext>
            </a:extLst>
          </p:cNvPr>
          <p:cNvSpPr txBox="1">
            <a:spLocks/>
          </p:cNvSpPr>
          <p:nvPr/>
        </p:nvSpPr>
        <p:spPr>
          <a:xfrm>
            <a:off x="1155514" y="3300291"/>
            <a:ext cx="2805515" cy="52726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L</a:t>
            </a:r>
            <a:r>
              <a:rPr lang="en-US" altLang="zh-CN" kern="0" dirty="0"/>
              <a:t>oss </a:t>
            </a:r>
            <a:r>
              <a:rPr lang="en-US" altLang="zh-CN" kern="0" dirty="0" err="1"/>
              <a:t>keypoints</a:t>
            </a:r>
            <a:r>
              <a:rPr lang="en-US" altLang="zh-CN" kern="0" dirty="0"/>
              <a:t> due to CT view, need human interaction</a:t>
            </a:r>
            <a:endParaRPr 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F8FF0-EAD7-4E59-97FB-ED99B92F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77" y="2261936"/>
            <a:ext cx="1596149" cy="34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altLang="zh-CN" dirty="0"/>
              <a:t>uture Direction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97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Future Direction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Stage indicator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ACC1746E-57F7-4E20-85E4-7BB836FE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04" y="2670379"/>
            <a:ext cx="2905659" cy="266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173477-BB77-4978-9AB9-2F33F3F496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8" y="1881776"/>
            <a:ext cx="3257464" cy="3884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7E1FF8-02C3-487C-B055-5D03AAC4D4A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571997" y="1881776"/>
            <a:ext cx="3257464" cy="3884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B56A08-A511-4784-84DB-EC17AB1852D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571996" y="1881776"/>
            <a:ext cx="3257464" cy="38845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D8CC21-0B7A-4770-9CEE-1D8CC9D5C3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4571996" y="1881776"/>
            <a:ext cx="3257464" cy="38845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D1DA382-9CC4-4078-A456-CCE6A6C1FBFB}"/>
              </a:ext>
            </a:extLst>
          </p:cNvPr>
          <p:cNvSpPr/>
          <p:nvPr/>
        </p:nvSpPr>
        <p:spPr>
          <a:xfrm>
            <a:off x="6285455" y="5572991"/>
            <a:ext cx="202070" cy="85492"/>
          </a:xfrm>
          <a:prstGeom prst="rect">
            <a:avLst/>
          </a:prstGeom>
          <a:solidFill>
            <a:srgbClr val="CAA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5910BB-D1E2-4DFB-A689-8A1B1BC24B19}"/>
              </a:ext>
            </a:extLst>
          </p:cNvPr>
          <p:cNvSpPr/>
          <p:nvPr/>
        </p:nvSpPr>
        <p:spPr>
          <a:xfrm>
            <a:off x="6799928" y="5574460"/>
            <a:ext cx="233158" cy="85492"/>
          </a:xfrm>
          <a:prstGeom prst="rect">
            <a:avLst/>
          </a:prstGeom>
          <a:solidFill>
            <a:srgbClr val="CAA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7">
            <a:extLst>
              <a:ext uri="{FF2B5EF4-FFF2-40B4-BE49-F238E27FC236}">
                <a16:creationId xmlns:a16="http://schemas.microsoft.com/office/drawing/2014/main" id="{C7AD7980-FBE6-49B9-87BE-F52A135054C2}"/>
              </a:ext>
            </a:extLst>
          </p:cNvPr>
          <p:cNvSpPr txBox="1">
            <a:spLocks/>
          </p:cNvSpPr>
          <p:nvPr/>
        </p:nvSpPr>
        <p:spPr>
          <a:xfrm>
            <a:off x="5640505" y="5635621"/>
            <a:ext cx="48322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Pre-Topo/</a:t>
            </a:r>
          </a:p>
        </p:txBody>
      </p:sp>
      <p:sp>
        <p:nvSpPr>
          <p:cNvPr id="23" name="Subtitle 7">
            <a:extLst>
              <a:ext uri="{FF2B5EF4-FFF2-40B4-BE49-F238E27FC236}">
                <a16:creationId xmlns:a16="http://schemas.microsoft.com/office/drawing/2014/main" id="{38DBA881-E1D2-4DCE-B5B8-67B3AEC21254}"/>
              </a:ext>
            </a:extLst>
          </p:cNvPr>
          <p:cNvSpPr txBox="1">
            <a:spLocks/>
          </p:cNvSpPr>
          <p:nvPr/>
        </p:nvSpPr>
        <p:spPr>
          <a:xfrm>
            <a:off x="6359220" y="5635621"/>
            <a:ext cx="565718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/Pre-</a:t>
            </a:r>
            <a:r>
              <a:rPr lang="en-US" sz="902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Tomo</a:t>
            </a:r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</a:p>
        </p:txBody>
      </p:sp>
      <p:sp>
        <p:nvSpPr>
          <p:cNvPr id="26" name="Subtitle 7">
            <a:extLst>
              <a:ext uri="{FF2B5EF4-FFF2-40B4-BE49-F238E27FC236}">
                <a16:creationId xmlns:a16="http://schemas.microsoft.com/office/drawing/2014/main" id="{A693F375-4984-42B8-8DEF-F85BD2E67499}"/>
              </a:ext>
            </a:extLst>
          </p:cNvPr>
          <p:cNvSpPr txBox="1">
            <a:spLocks/>
          </p:cNvSpPr>
          <p:nvPr/>
        </p:nvSpPr>
        <p:spPr>
          <a:xfrm>
            <a:off x="6121278" y="5635621"/>
            <a:ext cx="24246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rgbClr val="CAA2AB"/>
                </a:solidFill>
              </a:rPr>
              <a:t>Topo</a:t>
            </a:r>
          </a:p>
        </p:txBody>
      </p:sp>
      <p:sp>
        <p:nvSpPr>
          <p:cNvPr id="28" name="Subtitle 7">
            <a:extLst>
              <a:ext uri="{FF2B5EF4-FFF2-40B4-BE49-F238E27FC236}">
                <a16:creationId xmlns:a16="http://schemas.microsoft.com/office/drawing/2014/main" id="{EC51F148-5CFE-4D6C-B83E-63245037EA86}"/>
              </a:ext>
            </a:extLst>
          </p:cNvPr>
          <p:cNvSpPr txBox="1">
            <a:spLocks/>
          </p:cNvSpPr>
          <p:nvPr/>
        </p:nvSpPr>
        <p:spPr>
          <a:xfrm>
            <a:off x="6918073" y="5635139"/>
            <a:ext cx="29398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 err="1">
                <a:solidFill>
                  <a:srgbClr val="CAA2AB"/>
                </a:solidFill>
              </a:rPr>
              <a:t>Tomo</a:t>
            </a:r>
            <a:endParaRPr lang="en-US" sz="902" dirty="0">
              <a:solidFill>
                <a:srgbClr val="CAA2AB"/>
              </a:solidFill>
            </a:endParaRPr>
          </a:p>
        </p:txBody>
      </p:sp>
      <p:sp>
        <p:nvSpPr>
          <p:cNvPr id="29" name="Subtitle 7">
            <a:extLst>
              <a:ext uri="{FF2B5EF4-FFF2-40B4-BE49-F238E27FC236}">
                <a16:creationId xmlns:a16="http://schemas.microsoft.com/office/drawing/2014/main" id="{1A67C77E-AE93-4D97-95E2-C293171D9BAD}"/>
              </a:ext>
            </a:extLst>
          </p:cNvPr>
          <p:cNvSpPr txBox="1">
            <a:spLocks/>
          </p:cNvSpPr>
          <p:nvPr/>
        </p:nvSpPr>
        <p:spPr>
          <a:xfrm>
            <a:off x="7180323" y="5632168"/>
            <a:ext cx="48322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/Unload</a:t>
            </a:r>
          </a:p>
        </p:txBody>
      </p:sp>
    </p:spTree>
    <p:extLst>
      <p:ext uri="{BB962C8B-B14F-4D97-AF65-F5344CB8AC3E}">
        <p14:creationId xmlns:p14="http://schemas.microsoft.com/office/powerpoint/2010/main" val="30944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基础功能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492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Future Direction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7F286C2-ACDA-45A3-8359-FB789BA8E32E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280551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Bulk operations on multiple key points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Key points lock (un-editable for user defined frames)</a:t>
            </a:r>
          </a:p>
        </p:txBody>
      </p:sp>
    </p:spTree>
    <p:extLst>
      <p:ext uri="{BB962C8B-B14F-4D97-AF65-F5344CB8AC3E}">
        <p14:creationId xmlns:p14="http://schemas.microsoft.com/office/powerpoint/2010/main" val="28113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0" y="2843778"/>
            <a:ext cx="2438400" cy="1170443"/>
          </a:xfrm>
        </p:spPr>
        <p:txBody>
          <a:bodyPr/>
          <a:lstStyle/>
          <a:p>
            <a:r>
              <a:rPr lang="en-US" sz="4400" dirty="0">
                <a:solidFill>
                  <a:srgbClr val="FF0000"/>
                </a:solidFill>
              </a:rPr>
              <a:t>UPDATE</a:t>
            </a:r>
          </a:p>
          <a:p>
            <a:endParaRPr lang="en-US" sz="2705" dirty="0"/>
          </a:p>
        </p:txBody>
      </p:sp>
    </p:spTree>
    <p:extLst>
      <p:ext uri="{BB962C8B-B14F-4D97-AF65-F5344CB8AC3E}">
        <p14:creationId xmlns:p14="http://schemas.microsoft.com/office/powerpoint/2010/main" val="111154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ptical Flow Output too large</a:t>
            </a:r>
            <a:endParaRPr lang="en-US" sz="2705" dirty="0"/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2805515" cy="306639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The output of RAFT might range larger than the valid range of </a:t>
            </a:r>
            <a:r>
              <a:rPr lang="en-US" altLang="zh-CN" kern="0" dirty="0" err="1"/>
              <a:t>ffmpeg</a:t>
            </a:r>
            <a:r>
              <a:rPr lang="zh-CN" altLang="en-US" kern="0" dirty="0"/>
              <a:t> </a:t>
            </a:r>
            <a:r>
              <a:rPr lang="en-US" altLang="zh-CN" kern="0" dirty="0"/>
              <a:t>encoding (uint8 0~255)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We’ll store in uint8 first, then if something is wrong, we recalculate part of the frames to get correct movement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endParaRPr lang="en-US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610FF-58E4-4DC3-A9AC-F0031D3FF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020578"/>
            <a:ext cx="2457450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868089-E566-4CD0-976D-E308FC71ED79}"/>
              </a:ext>
            </a:extLst>
          </p:cNvPr>
          <p:cNvSpPr txBox="1"/>
          <p:nvPr/>
        </p:nvSpPr>
        <p:spPr>
          <a:xfrm>
            <a:off x="6081167" y="3734953"/>
            <a:ext cx="30480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EED83-F8BA-4397-8FBB-FA65DC3C1928}"/>
              </a:ext>
            </a:extLst>
          </p:cNvPr>
          <p:cNvSpPr txBox="1"/>
          <p:nvPr/>
        </p:nvSpPr>
        <p:spPr>
          <a:xfrm>
            <a:off x="6433795" y="3741198"/>
            <a:ext cx="30480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7CB7C-99EE-4A72-87BF-507F38F8BADF}"/>
              </a:ext>
            </a:extLst>
          </p:cNvPr>
          <p:cNvSpPr txBox="1"/>
          <p:nvPr/>
        </p:nvSpPr>
        <p:spPr>
          <a:xfrm>
            <a:off x="6786423" y="3741198"/>
            <a:ext cx="51435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22486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Optical Flow precision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7B56F-F12E-44C2-8B34-EB0336641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5" y="2362200"/>
            <a:ext cx="1612396" cy="34735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0F4964-CD36-41FB-9D2C-796F7F43B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6" y="2362198"/>
            <a:ext cx="1604147" cy="34735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C8B303-7298-4A08-890D-D6C4E6FAF5B1}"/>
              </a:ext>
            </a:extLst>
          </p:cNvPr>
          <p:cNvSpPr txBox="1"/>
          <p:nvPr/>
        </p:nvSpPr>
        <p:spPr>
          <a:xfrm>
            <a:off x="1981207" y="5874142"/>
            <a:ext cx="941716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直接存成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690175-EC60-42C9-8392-447753118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378" y="2354653"/>
            <a:ext cx="1595592" cy="34735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8B328B-C90E-4AA9-AEEF-3504C1ADB080}"/>
              </a:ext>
            </a:extLst>
          </p:cNvPr>
          <p:cNvSpPr txBox="1"/>
          <p:nvPr/>
        </p:nvSpPr>
        <p:spPr>
          <a:xfrm>
            <a:off x="3620488" y="5878838"/>
            <a:ext cx="1610923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先存成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float16,round(0)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后再存成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54F586-E6AA-4521-AE89-B9AA9E9AF363}"/>
              </a:ext>
            </a:extLst>
          </p:cNvPr>
          <p:cNvSpPr txBox="1"/>
          <p:nvPr/>
        </p:nvSpPr>
        <p:spPr>
          <a:xfrm>
            <a:off x="339785" y="5874142"/>
            <a:ext cx="1236555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Starting frame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EB77469-24C1-40D5-B50E-80053453C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585" y="2354652"/>
            <a:ext cx="1598582" cy="34735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31BE80-E531-4A93-8517-1074DD7DD1DD}"/>
              </a:ext>
            </a:extLst>
          </p:cNvPr>
          <p:cNvSpPr txBox="1"/>
          <p:nvPr/>
        </p:nvSpPr>
        <p:spPr>
          <a:xfrm>
            <a:off x="5277800" y="5883969"/>
            <a:ext cx="1614212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先存成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float16,round(0)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4297DF-1469-4816-8D0B-478D3C74B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1776" y="2354652"/>
            <a:ext cx="1602174" cy="34735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3441598-38E5-48B6-9700-0D80A885AF5B}"/>
              </a:ext>
            </a:extLst>
          </p:cNvPr>
          <p:cNvSpPr txBox="1"/>
          <p:nvPr/>
        </p:nvSpPr>
        <p:spPr>
          <a:xfrm>
            <a:off x="6941776" y="5883969"/>
            <a:ext cx="1614212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不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round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F20462-E0A2-4D0D-BE73-CB541137CBDB}"/>
              </a:ext>
            </a:extLst>
          </p:cNvPr>
          <p:cNvSpPr txBox="1"/>
          <p:nvPr/>
        </p:nvSpPr>
        <p:spPr>
          <a:xfrm>
            <a:off x="4354847" y="6400800"/>
            <a:ext cx="503464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Ideal way is to store as np.float16, round to integer and saved as int8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9CABA19-69E4-4E46-B404-14485593C47C}"/>
              </a:ext>
            </a:extLst>
          </p:cNvPr>
          <p:cNvSpPr/>
          <p:nvPr/>
        </p:nvSpPr>
        <p:spPr bwMode="auto">
          <a:xfrm>
            <a:off x="2362200" y="2743200"/>
            <a:ext cx="6096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422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Dealing with Time and Space Complexity</a:t>
            </a:r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4530765" cy="306639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Try to resize either image frame or the RAFT matrix and upsize back when in use, see if this causes inaccuracy.</a:t>
            </a:r>
          </a:p>
        </p:txBody>
      </p:sp>
    </p:spTree>
    <p:extLst>
      <p:ext uri="{BB962C8B-B14F-4D97-AF65-F5344CB8AC3E}">
        <p14:creationId xmlns:p14="http://schemas.microsoft.com/office/powerpoint/2010/main" val="36716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RAFT Calculation Time Cost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92A4A40-25ED-4DB8-84A1-34EC3EEBABF1}"/>
              </a:ext>
            </a:extLst>
          </p:cNvPr>
          <p:cNvSpPr txBox="1">
            <a:spLocks/>
          </p:cNvSpPr>
          <p:nvPr/>
        </p:nvSpPr>
        <p:spPr>
          <a:xfrm>
            <a:off x="1036839" y="2505277"/>
            <a:ext cx="7409618" cy="164832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Conclusion:</a:t>
            </a:r>
          </a:p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resizing on image frame has large impact while resizing on RAFT matrix has little effect, server calculate RAFT matrix in (W/4,H/4)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F2076-DB6C-43E0-AF58-B6917C29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99" y="3533976"/>
            <a:ext cx="1038986" cy="2268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BB299-A2E4-465A-8A81-31B0AD026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661" y="3533976"/>
            <a:ext cx="1038986" cy="2268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43B9CA-E2C9-44ED-84A5-2FDD3FF9156A}"/>
              </a:ext>
            </a:extLst>
          </p:cNvPr>
          <p:cNvSpPr txBox="1"/>
          <p:nvPr/>
        </p:nvSpPr>
        <p:spPr>
          <a:xfrm>
            <a:off x="1334799" y="6005446"/>
            <a:ext cx="2755809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Calculate RAFT,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Then resize to H/4,W/4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0D2A6-24CF-4D90-8586-F563C5425173}"/>
              </a:ext>
            </a:extLst>
          </p:cNvPr>
          <p:cNvSpPr txBox="1"/>
          <p:nvPr/>
        </p:nvSpPr>
        <p:spPr>
          <a:xfrm>
            <a:off x="4599160" y="6008444"/>
            <a:ext cx="3274036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Resize frame to H/4,W/4,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Then calculate RAFT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41BB2-02FE-4BE5-A28F-EA9A5273C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52" y="3533976"/>
            <a:ext cx="1033078" cy="2268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B708BD-929F-42C5-854C-46379BBCA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556" y="3533976"/>
            <a:ext cx="1038929" cy="22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Use FFMPEG Encoding to save storage</a:t>
            </a:r>
            <a:r>
              <a:rPr lang="en-US" sz="2404" b="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361495" y="3327361"/>
            <a:ext cx="4048705" cy="116843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FFMPEG </a:t>
            </a:r>
            <a:r>
              <a:rPr lang="en-US" altLang="zh-CN" kern="0" dirty="0" err="1"/>
              <a:t>Fourcc</a:t>
            </a:r>
            <a:r>
              <a:rPr lang="en-US" altLang="zh-CN" kern="0" dirty="0"/>
              <a:t>=“FFV1”  .</a:t>
            </a:r>
            <a:r>
              <a:rPr lang="en-US" altLang="zh-CN" kern="0" dirty="0" err="1"/>
              <a:t>avi</a:t>
            </a:r>
            <a:endParaRPr lang="en-US" altLang="zh-CN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02F1EA-90A5-4F45-83BD-1804565A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614" y="2462146"/>
            <a:ext cx="1412927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7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Work Flow Chart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BA843F34-EB7A-4615-AB48-708818FDD0B6}"/>
              </a:ext>
            </a:extLst>
          </p:cNvPr>
          <p:cNvCxnSpPr>
            <a:cxnSpLocks/>
            <a:stCxn id="61" idx="2"/>
            <a:endCxn id="61" idx="1"/>
          </p:cNvCxnSpPr>
          <p:nvPr/>
        </p:nvCxnSpPr>
        <p:spPr>
          <a:xfrm rot="5400000" flipH="1">
            <a:off x="4184592" y="4490517"/>
            <a:ext cx="389190" cy="704706"/>
          </a:xfrm>
          <a:prstGeom prst="bentConnector4">
            <a:avLst>
              <a:gd name="adj1" fmla="val -261119"/>
              <a:gd name="adj2" fmla="val 132439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CE6453C-8CA1-4B2F-97FC-50E46A287BE9}"/>
              </a:ext>
            </a:extLst>
          </p:cNvPr>
          <p:cNvSpPr/>
          <p:nvPr/>
        </p:nvSpPr>
        <p:spPr>
          <a:xfrm>
            <a:off x="2560974" y="2365818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Server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935A850-0DA7-4CD5-BAB2-18428CE3A5C0}"/>
              </a:ext>
            </a:extLst>
          </p:cNvPr>
          <p:cNvSpPr/>
          <p:nvPr/>
        </p:nvSpPr>
        <p:spPr>
          <a:xfrm>
            <a:off x="6561840" y="3213385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AA62A67-D67B-46DA-8D80-DF096625A573}"/>
              </a:ext>
            </a:extLst>
          </p:cNvPr>
          <p:cNvSpPr/>
          <p:nvPr/>
        </p:nvSpPr>
        <p:spPr>
          <a:xfrm>
            <a:off x="263866" y="3410577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Video Clips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6FBA633-4263-4F46-A5A8-5780608AF27D}"/>
              </a:ext>
            </a:extLst>
          </p:cNvPr>
          <p:cNvSpPr/>
          <p:nvPr/>
        </p:nvSpPr>
        <p:spPr>
          <a:xfrm>
            <a:off x="4026834" y="4259084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R</a:t>
            </a:r>
            <a:r>
              <a:rPr lang="en-US" altLang="zh-CN" dirty="0"/>
              <a:t>esult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07F05C4-ED64-44F7-9F26-4206CE2E5073}"/>
              </a:ext>
            </a:extLst>
          </p:cNvPr>
          <p:cNvSpPr txBox="1"/>
          <p:nvPr/>
        </p:nvSpPr>
        <p:spPr>
          <a:xfrm>
            <a:off x="798078" y="2342035"/>
            <a:ext cx="1702591" cy="659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altLang="zh-CN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erver pre-compute RAFT result matrices, stored in *.</a:t>
            </a:r>
            <a:r>
              <a:rPr lang="en-US" altLang="zh-CN" sz="1200" dirty="0" err="1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avi</a:t>
            </a:r>
            <a:r>
              <a:rPr lang="en-US" altLang="zh-CN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form</a:t>
            </a:r>
            <a:endParaRPr lang="en-US" sz="1200" dirty="0">
              <a:solidFill>
                <a:srgbClr val="EB7504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90D9CE9-4869-4134-AA86-9B062FB8545A}"/>
              </a:ext>
            </a:extLst>
          </p:cNvPr>
          <p:cNvSpPr txBox="1"/>
          <p:nvPr/>
        </p:nvSpPr>
        <p:spPr>
          <a:xfrm>
            <a:off x="5824194" y="4234557"/>
            <a:ext cx="1409412" cy="659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631645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altLang="zh-CN" sz="1200" dirty="0">
                <a:solidFill>
                  <a:srgbClr val="631645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lient request RAFT result by video clips’ filename as id/key</a:t>
            </a:r>
            <a:endParaRPr lang="en-US" sz="1200" dirty="0">
              <a:solidFill>
                <a:srgbClr val="631645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C019D5D-69B8-478E-AEC6-6C1D41490118}"/>
              </a:ext>
            </a:extLst>
          </p:cNvPr>
          <p:cNvSpPr/>
          <p:nvPr/>
        </p:nvSpPr>
        <p:spPr>
          <a:xfrm>
            <a:off x="6781800" y="6029096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Openpose</a:t>
            </a:r>
            <a:r>
              <a:rPr lang="en-US" dirty="0"/>
              <a:t> Server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A3F5C17-3A2B-419F-BF05-7C65DAA3A9E4}"/>
              </a:ext>
            </a:extLst>
          </p:cNvPr>
          <p:cNvSpPr txBox="1"/>
          <p:nvPr/>
        </p:nvSpPr>
        <p:spPr>
          <a:xfrm>
            <a:off x="7391400" y="5126779"/>
            <a:ext cx="970306" cy="842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lient request </a:t>
            </a:r>
            <a:r>
              <a:rPr lang="en-US" altLang="zh-CN" sz="1200" dirty="0" err="1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Openpose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200" dirty="0" err="1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KeyPoints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for one frame</a:t>
            </a:r>
            <a:endParaRPr lang="en-US" sz="1200" dirty="0">
              <a:solidFill>
                <a:srgbClr val="005E8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A2FBE4C4-A704-4F14-80C2-3B4EC5DA57B1}"/>
              </a:ext>
            </a:extLst>
          </p:cNvPr>
          <p:cNvCxnSpPr>
            <a:cxnSpLocks/>
            <a:stCxn id="58" idx="3"/>
            <a:endCxn id="61" idx="0"/>
          </p:cNvCxnSpPr>
          <p:nvPr/>
        </p:nvCxnSpPr>
        <p:spPr>
          <a:xfrm>
            <a:off x="3970386" y="2755009"/>
            <a:ext cx="761154" cy="150407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0DB037C-A750-4328-B09F-AFCB5D58997F}"/>
              </a:ext>
            </a:extLst>
          </p:cNvPr>
          <p:cNvSpPr txBox="1"/>
          <p:nvPr/>
        </p:nvSpPr>
        <p:spPr>
          <a:xfrm>
            <a:off x="3307101" y="3386186"/>
            <a:ext cx="1409412" cy="8219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Real time calculation if NULL result (set to NULL for overflow frames under int8 </a:t>
            </a:r>
            <a:r>
              <a:rPr lang="en-US" sz="1200" dirty="0" err="1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dtype</a:t>
            </a:r>
            <a:r>
              <a:rPr lang="en-US" sz="1200" dirty="0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098B90E7-F94C-4053-AD1D-280D21B86DE6}"/>
              </a:ext>
            </a:extLst>
          </p:cNvPr>
          <p:cNvCxnSpPr>
            <a:cxnSpLocks/>
            <a:stCxn id="61" idx="1"/>
            <a:endCxn id="58" idx="2"/>
          </p:cNvCxnSpPr>
          <p:nvPr/>
        </p:nvCxnSpPr>
        <p:spPr>
          <a:xfrm rot="10800000">
            <a:off x="3265680" y="3144199"/>
            <a:ext cx="761154" cy="150407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F7463569-74FA-42CB-B31B-52AE3ECEAE4C}"/>
              </a:ext>
            </a:extLst>
          </p:cNvPr>
          <p:cNvCxnSpPr>
            <a:cxnSpLocks/>
            <a:stCxn id="59" idx="2"/>
            <a:endCxn id="61" idx="3"/>
          </p:cNvCxnSpPr>
          <p:nvPr/>
        </p:nvCxnSpPr>
        <p:spPr>
          <a:xfrm rot="5400000">
            <a:off x="6023142" y="3404870"/>
            <a:ext cx="656509" cy="18303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02D84460-0CDA-4E04-9186-658CBB79C822}"/>
              </a:ext>
            </a:extLst>
          </p:cNvPr>
          <p:cNvCxnSpPr>
            <a:cxnSpLocks/>
            <a:stCxn id="60" idx="0"/>
            <a:endCxn id="58" idx="1"/>
          </p:cNvCxnSpPr>
          <p:nvPr/>
        </p:nvCxnSpPr>
        <p:spPr>
          <a:xfrm rot="5400000" flipH="1" flipV="1">
            <a:off x="1436989" y="2286592"/>
            <a:ext cx="655568" cy="1592402"/>
          </a:xfrm>
          <a:prstGeom prst="bentConnector2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9FC0822-1731-46F4-853B-FEB8FDC7155A}"/>
              </a:ext>
            </a:extLst>
          </p:cNvPr>
          <p:cNvSpPr/>
          <p:nvPr/>
        </p:nvSpPr>
        <p:spPr bwMode="auto">
          <a:xfrm flipH="1" flipV="1">
            <a:off x="5868154" y="4415546"/>
            <a:ext cx="3092592" cy="2159533"/>
          </a:xfrm>
          <a:custGeom>
            <a:avLst/>
            <a:gdLst>
              <a:gd name="connsiteX0" fmla="*/ 4834551 w 4834551"/>
              <a:gd name="connsiteY0" fmla="*/ 0 h 3567065"/>
              <a:gd name="connsiteX1" fmla="*/ 3558012 w 4834551"/>
              <a:gd name="connsiteY1" fmla="*/ 2163778 h 3567065"/>
              <a:gd name="connsiteX2" fmla="*/ 0 w 4834551"/>
              <a:gd name="connsiteY2" fmla="*/ 3567065 h 35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4551" h="3567065">
                <a:moveTo>
                  <a:pt x="4834551" y="0"/>
                </a:moveTo>
                <a:cubicBezTo>
                  <a:pt x="4599160" y="784633"/>
                  <a:pt x="4363770" y="1569267"/>
                  <a:pt x="3558012" y="2163778"/>
                </a:cubicBezTo>
                <a:cubicBezTo>
                  <a:pt x="2752254" y="2758289"/>
                  <a:pt x="537172" y="3333184"/>
                  <a:pt x="0" y="3567065"/>
                </a:cubicBezTo>
              </a:path>
            </a:pathLst>
          </a:custGeom>
          <a:noFill/>
          <a:ln w="19050">
            <a:solidFill>
              <a:srgbClr val="000000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DDF517D-A039-438F-9325-DE67E9D3D54C}"/>
              </a:ext>
            </a:extLst>
          </p:cNvPr>
          <p:cNvSpPr/>
          <p:nvPr/>
        </p:nvSpPr>
        <p:spPr bwMode="auto">
          <a:xfrm>
            <a:off x="770857" y="2362900"/>
            <a:ext cx="233734" cy="234500"/>
          </a:xfrm>
          <a:prstGeom prst="ellipse">
            <a:avLst/>
          </a:prstGeom>
          <a:ln>
            <a:solidFill>
              <a:srgbClr val="EB750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0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2BCDFB-F206-4912-9A49-2B476656083F}"/>
              </a:ext>
            </a:extLst>
          </p:cNvPr>
          <p:cNvSpPr/>
          <p:nvPr/>
        </p:nvSpPr>
        <p:spPr bwMode="auto">
          <a:xfrm>
            <a:off x="8091098" y="4892130"/>
            <a:ext cx="233734" cy="234500"/>
          </a:xfrm>
          <a:prstGeom prst="ellipse">
            <a:avLst/>
          </a:prstGeom>
          <a:ln>
            <a:solidFill>
              <a:srgbClr val="005E8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005E87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endParaRPr lang="en-US" sz="1800" dirty="0">
              <a:solidFill>
                <a:srgbClr val="005E8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6E127A4-562C-4133-A18B-A0536F5BAC2D}"/>
              </a:ext>
            </a:extLst>
          </p:cNvPr>
          <p:cNvSpPr/>
          <p:nvPr/>
        </p:nvSpPr>
        <p:spPr bwMode="auto">
          <a:xfrm>
            <a:off x="5535333" y="4231529"/>
            <a:ext cx="233734" cy="2345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31645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endParaRPr lang="en-US" sz="1800" dirty="0">
              <a:solidFill>
                <a:srgbClr val="631645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14716E14-4A6F-4779-A575-0244621F2F2C}"/>
              </a:ext>
            </a:extLst>
          </p:cNvPr>
          <p:cNvSpPr/>
          <p:nvPr/>
        </p:nvSpPr>
        <p:spPr bwMode="auto">
          <a:xfrm>
            <a:off x="3500066" y="5394838"/>
            <a:ext cx="233734" cy="234500"/>
          </a:xfrm>
          <a:prstGeom prst="ellips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1D6587D3-18AA-47DD-8E03-0714E2ECC0D5}"/>
              </a:ext>
            </a:extLst>
          </p:cNvPr>
          <p:cNvSpPr/>
          <p:nvPr/>
        </p:nvSpPr>
        <p:spPr bwMode="auto">
          <a:xfrm>
            <a:off x="2992609" y="3386186"/>
            <a:ext cx="233734" cy="234500"/>
          </a:xfrm>
          <a:prstGeom prst="ellipse">
            <a:avLst/>
          </a:prstGeom>
          <a:ln>
            <a:solidFill>
              <a:srgbClr val="627C2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27C2A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endParaRPr lang="en-US" sz="1800" dirty="0">
              <a:solidFill>
                <a:srgbClr val="627C2A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AEC18312-E802-4893-A12A-1B84629319B0}"/>
              </a:ext>
            </a:extLst>
          </p:cNvPr>
          <p:cNvCxnSpPr>
            <a:cxnSpLocks/>
            <a:stCxn id="59" idx="3"/>
            <a:endCxn id="64" idx="3"/>
          </p:cNvCxnSpPr>
          <p:nvPr/>
        </p:nvCxnSpPr>
        <p:spPr>
          <a:xfrm>
            <a:off x="7971252" y="3602576"/>
            <a:ext cx="219960" cy="2815711"/>
          </a:xfrm>
          <a:prstGeom prst="bentConnector3">
            <a:avLst>
              <a:gd name="adj1" fmla="val 203928"/>
            </a:avLst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273E9A8-2006-48CA-ACD4-C940238A7762}"/>
              </a:ext>
            </a:extLst>
          </p:cNvPr>
          <p:cNvSpPr txBox="1"/>
          <p:nvPr/>
        </p:nvSpPr>
        <p:spPr>
          <a:xfrm>
            <a:off x="1905000" y="5671365"/>
            <a:ext cx="1828800" cy="656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Move/ edit </a:t>
            </a:r>
            <a:r>
              <a:rPr lang="en-US" sz="1200" dirty="0" err="1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keypoints</a:t>
            </a:r>
            <a:r>
              <a:rPr lang="en-US" sz="1200" dirty="0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according to RAFT results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8709259D-9E72-445F-BE8B-65BC5F18ACC8}"/>
              </a:ext>
            </a:extLst>
          </p:cNvPr>
          <p:cNvSpPr/>
          <p:nvPr/>
        </p:nvSpPr>
        <p:spPr bwMode="auto">
          <a:xfrm>
            <a:off x="263866" y="1228662"/>
            <a:ext cx="5891509" cy="4400676"/>
          </a:xfrm>
          <a:custGeom>
            <a:avLst/>
            <a:gdLst>
              <a:gd name="connsiteX0" fmla="*/ 4834551 w 4834551"/>
              <a:gd name="connsiteY0" fmla="*/ 0 h 3567065"/>
              <a:gd name="connsiteX1" fmla="*/ 3558012 w 4834551"/>
              <a:gd name="connsiteY1" fmla="*/ 2163778 h 3567065"/>
              <a:gd name="connsiteX2" fmla="*/ 0 w 4834551"/>
              <a:gd name="connsiteY2" fmla="*/ 3567065 h 35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4551" h="3567065">
                <a:moveTo>
                  <a:pt x="4834551" y="0"/>
                </a:moveTo>
                <a:cubicBezTo>
                  <a:pt x="4599160" y="784633"/>
                  <a:pt x="4363770" y="1569267"/>
                  <a:pt x="3558012" y="2163778"/>
                </a:cubicBezTo>
                <a:cubicBezTo>
                  <a:pt x="2752254" y="2758289"/>
                  <a:pt x="537172" y="3333184"/>
                  <a:pt x="0" y="356706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AEF9816-EEDF-456C-830B-02D1E9A10F1A}"/>
              </a:ext>
            </a:extLst>
          </p:cNvPr>
          <p:cNvSpPr/>
          <p:nvPr/>
        </p:nvSpPr>
        <p:spPr>
          <a:xfrm>
            <a:off x="4187584" y="1689753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Intensity CSV Server</a:t>
            </a: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144171E-25F0-4770-8FA0-7EAEDB0C60C7}"/>
              </a:ext>
            </a:extLst>
          </p:cNvPr>
          <p:cNvCxnSpPr>
            <a:cxnSpLocks/>
            <a:stCxn id="59" idx="1"/>
            <a:endCxn id="80" idx="3"/>
          </p:cNvCxnSpPr>
          <p:nvPr/>
        </p:nvCxnSpPr>
        <p:spPr>
          <a:xfrm rot="10800000">
            <a:off x="5596996" y="2078944"/>
            <a:ext cx="964844" cy="1523632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7388EA0D-0FCA-40EF-BD57-A6D5D5B5FA57}"/>
              </a:ext>
            </a:extLst>
          </p:cNvPr>
          <p:cNvSpPr txBox="1"/>
          <p:nvPr/>
        </p:nvSpPr>
        <p:spPr>
          <a:xfrm>
            <a:off x="6098187" y="2386938"/>
            <a:ext cx="1824326" cy="842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Load CSV file locally or requests from server. Calculate over-exposure region is filter them out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6AB4EA7D-C340-4D57-A7F8-184C9B6A153D}"/>
              </a:ext>
            </a:extLst>
          </p:cNvPr>
          <p:cNvSpPr/>
          <p:nvPr/>
        </p:nvSpPr>
        <p:spPr bwMode="auto">
          <a:xfrm>
            <a:off x="6123171" y="2140980"/>
            <a:ext cx="233734" cy="234500"/>
          </a:xfrm>
          <a:prstGeom prst="ellipse">
            <a:avLst/>
          </a:prstGeom>
          <a:ln>
            <a:solidFill>
              <a:srgbClr val="40404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dirty="0">
                <a:solidFill>
                  <a:schemeClr val="tx2">
                    <a:lumMod val="75000"/>
                    <a:lumOff val="25000"/>
                  </a:schemeClr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2990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235907" cy="816885"/>
          </a:xfrm>
        </p:spPr>
        <p:txBody>
          <a:bodyPr/>
          <a:lstStyle/>
          <a:p>
            <a:r>
              <a:rPr lang="en-US" sz="2705" dirty="0"/>
              <a:t>Global movements on main body part</a:t>
            </a:r>
          </a:p>
          <a:p>
            <a:endParaRPr lang="en-US" sz="2705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D9E1A-D22D-4DE5-BDA7-E421E89AF1E4}"/>
              </a:ext>
            </a:extLst>
          </p:cNvPr>
          <p:cNvSpPr txBox="1"/>
          <p:nvPr/>
        </p:nvSpPr>
        <p:spPr>
          <a:xfrm>
            <a:off x="1298341" y="6232836"/>
            <a:ext cx="192069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Before getting out of bound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F33AA-31AF-4D4E-915F-1AB317A595C8}"/>
              </a:ext>
            </a:extLst>
          </p:cNvPr>
          <p:cNvSpPr txBox="1"/>
          <p:nvPr/>
        </p:nvSpPr>
        <p:spPr>
          <a:xfrm>
            <a:off x="1878666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280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2E383-895F-48D7-8C21-9DC9226B4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36" y="2682193"/>
            <a:ext cx="1626700" cy="358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DDBE5-7779-41E2-95CB-09C37337D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018" y="2670378"/>
            <a:ext cx="1617407" cy="35814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067B4BD-90B3-4BD0-8FF9-A6D354096BCF}"/>
              </a:ext>
            </a:extLst>
          </p:cNvPr>
          <p:cNvSpPr txBox="1"/>
          <p:nvPr/>
        </p:nvSpPr>
        <p:spPr>
          <a:xfrm>
            <a:off x="4327349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350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E84A0B-FC16-4059-93C2-0E89BD2B17ED}"/>
              </a:ext>
            </a:extLst>
          </p:cNvPr>
          <p:cNvSpPr txBox="1"/>
          <p:nvPr/>
        </p:nvSpPr>
        <p:spPr>
          <a:xfrm>
            <a:off x="3666487" y="6238790"/>
            <a:ext cx="2072468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{nose, sternum, L/R shoulder} not visible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E25A4-1C97-4D20-BE42-1960201D6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700" y="2667268"/>
            <a:ext cx="1617407" cy="34993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CECCB1-1427-4877-8C8A-43A8C609B2DC}"/>
              </a:ext>
            </a:extLst>
          </p:cNvPr>
          <p:cNvSpPr txBox="1"/>
          <p:nvPr/>
        </p:nvSpPr>
        <p:spPr>
          <a:xfrm>
            <a:off x="6641646" y="2441421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500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655598-76F2-4A05-8787-A4D043FB2089}"/>
              </a:ext>
            </a:extLst>
          </p:cNvPr>
          <p:cNvSpPr txBox="1"/>
          <p:nvPr/>
        </p:nvSpPr>
        <p:spPr>
          <a:xfrm>
            <a:off x="6591654" y="6232836"/>
            <a:ext cx="111949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Back in the field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217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Global movements on minor body part</a:t>
            </a:r>
          </a:p>
          <a:p>
            <a:endParaRPr lang="en-US" sz="2705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D9E1A-D22D-4DE5-BDA7-E421E89AF1E4}"/>
              </a:ext>
            </a:extLst>
          </p:cNvPr>
          <p:cNvSpPr txBox="1"/>
          <p:nvPr/>
        </p:nvSpPr>
        <p:spPr>
          <a:xfrm>
            <a:off x="1298341" y="6232836"/>
            <a:ext cx="192069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Before getting out of bound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F33AA-31AF-4D4E-915F-1AB317A595C8}"/>
              </a:ext>
            </a:extLst>
          </p:cNvPr>
          <p:cNvSpPr txBox="1"/>
          <p:nvPr/>
        </p:nvSpPr>
        <p:spPr>
          <a:xfrm>
            <a:off x="1878666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28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7B4BD-90B3-4BD0-8FF9-A6D354096BCF}"/>
              </a:ext>
            </a:extLst>
          </p:cNvPr>
          <p:cNvSpPr txBox="1"/>
          <p:nvPr/>
        </p:nvSpPr>
        <p:spPr>
          <a:xfrm>
            <a:off x="4327349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41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E84A0B-FC16-4059-93C2-0E89BD2B17ED}"/>
              </a:ext>
            </a:extLst>
          </p:cNvPr>
          <p:cNvSpPr txBox="1"/>
          <p:nvPr/>
        </p:nvSpPr>
        <p:spPr>
          <a:xfrm>
            <a:off x="3767113" y="6230252"/>
            <a:ext cx="1860488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Facial/Limbs key points not visible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CECCB1-1427-4877-8C8A-43A8C609B2DC}"/>
              </a:ext>
            </a:extLst>
          </p:cNvPr>
          <p:cNvSpPr txBox="1"/>
          <p:nvPr/>
        </p:nvSpPr>
        <p:spPr>
          <a:xfrm>
            <a:off x="6641646" y="2441421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75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655598-76F2-4A05-8787-A4D043FB2089}"/>
              </a:ext>
            </a:extLst>
          </p:cNvPr>
          <p:cNvSpPr txBox="1"/>
          <p:nvPr/>
        </p:nvSpPr>
        <p:spPr>
          <a:xfrm>
            <a:off x="6461914" y="6230252"/>
            <a:ext cx="111949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Back in the field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2A090-2359-4478-8291-EC318A05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947" y="2670379"/>
            <a:ext cx="1648510" cy="3569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4D0B3-B98E-47C6-94A2-405821946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466" y="2664005"/>
            <a:ext cx="1648509" cy="35662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E90206-349C-47B2-B79E-F2ACAA51A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410" y="2670378"/>
            <a:ext cx="1631614" cy="35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基础功能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altLang="zh-CN" dirty="0">
                <a:solidFill>
                  <a:schemeClr val="tx1"/>
                </a:solidFill>
              </a:rPr>
              <a:t>ile I/O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导入视频文件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导入图片集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直接读取</a:t>
            </a:r>
            <a:r>
              <a:rPr lang="en-US" altLang="zh-CN" kern="0" dirty="0"/>
              <a:t>*.</a:t>
            </a:r>
            <a:r>
              <a:rPr lang="en-US" altLang="zh-CN" kern="0" dirty="0" err="1"/>
              <a:t>annot</a:t>
            </a:r>
            <a:r>
              <a:rPr lang="en-US" altLang="zh-CN" kern="0" dirty="0"/>
              <a:t> 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加载图像校正参数文件</a:t>
            </a:r>
            <a:r>
              <a:rPr lang="en-US" altLang="zh-CN" kern="0" dirty="0"/>
              <a:t>(*.</a:t>
            </a:r>
            <a:r>
              <a:rPr lang="en-US" altLang="zh-CN" kern="0" dirty="0" err="1"/>
              <a:t>yml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输出*</a:t>
            </a:r>
            <a:r>
              <a:rPr lang="en-US" altLang="zh-CN" kern="0" dirty="0"/>
              <a:t>.</a:t>
            </a:r>
            <a:r>
              <a:rPr lang="en-US" altLang="zh-CN" kern="0" dirty="0" err="1"/>
              <a:t>annot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</a:t>
            </a:r>
            <a:r>
              <a:rPr lang="en-US" altLang="zh-CN" kern="0" dirty="0"/>
              <a:t>COCO</a:t>
            </a:r>
            <a:r>
              <a:rPr lang="zh-CN" altLang="en-US" kern="0" dirty="0"/>
              <a:t>数据集</a:t>
            </a:r>
            <a:r>
              <a:rPr lang="en-US" altLang="zh-CN" kern="0" dirty="0"/>
              <a:t>json</a:t>
            </a:r>
            <a:r>
              <a:rPr lang="zh-CN" altLang="en-US" kern="0" dirty="0"/>
              <a:t>格式</a:t>
            </a:r>
            <a:r>
              <a:rPr lang="en-US" altLang="zh-CN" u="sng" kern="0" dirty="0"/>
              <a:t>(</a:t>
            </a:r>
            <a:r>
              <a:rPr lang="zh-CN" altLang="en-US" u="sng" kern="0" dirty="0"/>
              <a:t>未完成</a:t>
            </a:r>
            <a:r>
              <a:rPr lang="en-US" altLang="zh-CN" u="sng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输出图片集</a:t>
            </a:r>
            <a:r>
              <a:rPr lang="en-US" altLang="zh-CN" kern="0" dirty="0"/>
              <a:t>(</a:t>
            </a:r>
            <a:r>
              <a:rPr lang="zh-CN" altLang="en-US" kern="0" dirty="0"/>
              <a:t>标注过程中处理过的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endParaRPr lang="en-US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A6889C-9DD0-4040-BF5D-E233EDE91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3"/>
            <a:ext cx="4265043" cy="50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86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ver Exposure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597399" y="2325079"/>
            <a:ext cx="8203855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Prior knowledge: when encounter over-exposure, the patient should consider to be static for the first 20~30 frames. Freeze all </a:t>
            </a:r>
            <a:r>
              <a:rPr lang="en-US" altLang="zh-CN" kern="0" dirty="0" err="1"/>
              <a:t>keypoints</a:t>
            </a:r>
            <a:r>
              <a:rPr lang="en-US" altLang="zh-CN" kern="0" dirty="0"/>
              <a:t> movement.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C5F74-FD06-47D1-97DE-5E9A08D4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2" y="2987906"/>
            <a:ext cx="1603800" cy="3498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C6122-A8C1-455C-B692-A0B375098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882" y="2987906"/>
            <a:ext cx="1620959" cy="349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FD94-E411-4CAA-92F1-23ADB2D95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957" y="2987906"/>
            <a:ext cx="1598740" cy="3498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2F1111-9133-4295-B738-13CDCA402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697" y="2987906"/>
            <a:ext cx="1618948" cy="3498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ED3247-0EC7-4D0F-8579-6025769E1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7645" y="2993187"/>
            <a:ext cx="1621908" cy="34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ver Exposure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9"/>
            <a:ext cx="5797004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Detection the phase of over exposure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CFD94-E411-4CAA-92F1-23ADB2D9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316" y="2670379"/>
            <a:ext cx="1598740" cy="3498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B0E777-A53E-4832-B588-6CD8882685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76" t="8297" r="8546" b="2834"/>
          <a:stretch/>
        </p:blipFill>
        <p:spPr>
          <a:xfrm>
            <a:off x="3476333" y="2598475"/>
            <a:ext cx="4208349" cy="2532678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542FA256-778D-4876-A40A-16D61AB8BE19}"/>
              </a:ext>
            </a:extLst>
          </p:cNvPr>
          <p:cNvSpPr txBox="1">
            <a:spLocks/>
          </p:cNvSpPr>
          <p:nvPr/>
        </p:nvSpPr>
        <p:spPr>
          <a:xfrm>
            <a:off x="3593769" y="5070399"/>
            <a:ext cx="3957488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Good indication of phase start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Bad indication of phase end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F48B283-8279-40BD-8F6E-8D2B8E494DD7}"/>
              </a:ext>
            </a:extLst>
          </p:cNvPr>
          <p:cNvCxnSpPr>
            <a:stCxn id="4" idx="3"/>
          </p:cNvCxnSpPr>
          <p:nvPr/>
        </p:nvCxnSpPr>
        <p:spPr bwMode="auto">
          <a:xfrm flipV="1">
            <a:off x="3058056" y="3581400"/>
            <a:ext cx="2123544" cy="838138"/>
          </a:xfrm>
          <a:prstGeom prst="bentConnector3">
            <a:avLst>
              <a:gd name="adj1" fmla="val 98801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0961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altLang="zh-CN" sz="2705" dirty="0"/>
              <a:t>Error Frames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8"/>
            <a:ext cx="3889103" cy="209452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define Error frame?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Over exposure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Special scenario: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deal with Error frame?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Try to skip those frames (maybe some warming sign on those frames)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305930-E5AA-430D-89A4-295F5F5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540798"/>
            <a:ext cx="1739630" cy="37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8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AFCE61-161B-4966-9755-64F021B6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27" y="1935522"/>
            <a:ext cx="2947184" cy="22103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AC7B0B-0BEC-4B1E-950E-87822E990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229" y="4219706"/>
            <a:ext cx="2949142" cy="2211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altLang="zh-CN" sz="2705" dirty="0"/>
              <a:t>Error Frames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8"/>
            <a:ext cx="3889103" cy="209452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define Error frame?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135EB63A-64F1-42D7-B823-EAF529EB38EA}"/>
              </a:ext>
            </a:extLst>
          </p:cNvPr>
          <p:cNvSpPr txBox="1">
            <a:spLocks/>
          </p:cNvSpPr>
          <p:nvPr/>
        </p:nvSpPr>
        <p:spPr>
          <a:xfrm>
            <a:off x="5934547" y="1935522"/>
            <a:ext cx="1600172" cy="27649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 algn="ctr">
              <a:buClrTx/>
              <a:buNone/>
              <a:tabLst>
                <a:tab pos="5112544" algn="r"/>
              </a:tabLst>
            </a:pPr>
            <a:r>
              <a:rPr lang="en-US" altLang="zh-CN" sz="1400" kern="0" dirty="0"/>
              <a:t>Intensity vs frame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672BF98B-7536-4CE5-8D5D-A5F0D17C5C2B}"/>
              </a:ext>
            </a:extLst>
          </p:cNvPr>
          <p:cNvSpPr txBox="1">
            <a:spLocks/>
          </p:cNvSpPr>
          <p:nvPr/>
        </p:nvSpPr>
        <p:spPr>
          <a:xfrm>
            <a:off x="5286833" y="4219706"/>
            <a:ext cx="2895600" cy="27649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 algn="ctr">
              <a:buClrTx/>
              <a:buNone/>
              <a:tabLst>
                <a:tab pos="5112544" algn="r"/>
              </a:tabLst>
            </a:pPr>
            <a:r>
              <a:rPr lang="en-US" altLang="zh-CN" sz="1400" kern="0" dirty="0"/>
              <a:t>(Intensity ratio to prev-1) vs frame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D3D400-DECA-4086-859B-2AED629C3AE9}"/>
              </a:ext>
            </a:extLst>
          </p:cNvPr>
          <p:cNvSpPr/>
          <p:nvPr/>
        </p:nvSpPr>
        <p:spPr bwMode="auto">
          <a:xfrm>
            <a:off x="5766932" y="4962827"/>
            <a:ext cx="381000" cy="118222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24B74-7C29-408B-A023-111F1D09E724}"/>
              </a:ext>
            </a:extLst>
          </p:cNvPr>
          <p:cNvSpPr/>
          <p:nvPr/>
        </p:nvSpPr>
        <p:spPr bwMode="auto">
          <a:xfrm>
            <a:off x="6713522" y="4619926"/>
            <a:ext cx="61685" cy="124747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E51A63-8BE0-4112-B864-B9B76FF9CE71}"/>
              </a:ext>
            </a:extLst>
          </p:cNvPr>
          <p:cNvSpPr/>
          <p:nvPr/>
        </p:nvSpPr>
        <p:spPr bwMode="auto">
          <a:xfrm>
            <a:off x="7028611" y="4660900"/>
            <a:ext cx="59353" cy="1219199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3BA8BF-016E-446A-ABE0-26F3FFF26DCD}"/>
              </a:ext>
            </a:extLst>
          </p:cNvPr>
          <p:cNvSpPr/>
          <p:nvPr/>
        </p:nvSpPr>
        <p:spPr bwMode="auto">
          <a:xfrm>
            <a:off x="7146473" y="5043171"/>
            <a:ext cx="61685" cy="824229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CC4AC4-3911-400D-B005-D2B7ABD12CB7}"/>
              </a:ext>
            </a:extLst>
          </p:cNvPr>
          <p:cNvSpPr/>
          <p:nvPr/>
        </p:nvSpPr>
        <p:spPr bwMode="auto">
          <a:xfrm>
            <a:off x="7610787" y="4539525"/>
            <a:ext cx="85413" cy="132787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541FEA-95CA-485D-AD15-CF3FB61F0B2A}"/>
              </a:ext>
            </a:extLst>
          </p:cNvPr>
          <p:cNvSpPr/>
          <p:nvPr/>
        </p:nvSpPr>
        <p:spPr bwMode="auto">
          <a:xfrm>
            <a:off x="7789790" y="5263857"/>
            <a:ext cx="85413" cy="457200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88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F3E7E-DEE7-4E82-834E-EE9316AAE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8"/>
          <a:stretch/>
        </p:blipFill>
        <p:spPr>
          <a:xfrm>
            <a:off x="5562600" y="2695849"/>
            <a:ext cx="2209800" cy="4066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7F286C2-ACDA-45A3-8359-FB789BA8E32E}"/>
              </a:ext>
            </a:extLst>
          </p:cNvPr>
          <p:cNvSpPr txBox="1">
            <a:spLocks/>
          </p:cNvSpPr>
          <p:nvPr/>
        </p:nvSpPr>
        <p:spPr>
          <a:xfrm>
            <a:off x="1489035" y="2362200"/>
            <a:ext cx="5597565" cy="282127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Intensity chart</a:t>
            </a:r>
            <a:r>
              <a:rPr lang="zh-CN" altLang="en-US" kern="0" dirty="0"/>
              <a:t>， 提前算好</a:t>
            </a:r>
            <a:r>
              <a:rPr lang="en-US" altLang="zh-CN" kern="0" dirty="0"/>
              <a:t>intensity</a:t>
            </a:r>
            <a:r>
              <a:rPr lang="zh-CN" altLang="en-US" kern="0" dirty="0"/>
              <a:t>，存成</a:t>
            </a:r>
            <a:r>
              <a:rPr lang="en-US" altLang="zh-CN" kern="0" dirty="0"/>
              <a:t>csv</a:t>
            </a:r>
            <a:r>
              <a:rPr lang="zh-CN" altLang="en-US" kern="0" dirty="0"/>
              <a:t>，过曝帧手动标红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zh-CN" altLang="en-US" kern="0" dirty="0"/>
              <a:t>下一步添加标红区的增删查改（右键）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Hover</a:t>
            </a:r>
            <a:r>
              <a:rPr lang="zh-CN" altLang="en-US" kern="0" dirty="0"/>
              <a:t>显示坐标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(</a:t>
            </a:r>
            <a:r>
              <a:rPr lang="zh-CN" altLang="en-US" kern="0" dirty="0"/>
              <a:t>自动分析红区</a:t>
            </a:r>
            <a:r>
              <a:rPr lang="en-US" altLang="zh-CN" kern="0" dirty="0"/>
              <a:t>)Semi-auto overexpose check:</a:t>
            </a:r>
          </a:p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zh-CN" altLang="en-US" kern="0" dirty="0"/>
              <a:t>变化超过“</a:t>
            </a:r>
            <a:r>
              <a:rPr lang="en-US" altLang="zh-CN" kern="0" dirty="0"/>
              <a:t>150</a:t>
            </a:r>
            <a:r>
              <a:rPr lang="zh-CN" altLang="en-US" kern="0" dirty="0"/>
              <a:t>”判定为过曝开始， 回归“</a:t>
            </a:r>
            <a:r>
              <a:rPr lang="en-US" altLang="zh-CN" kern="0" dirty="0"/>
              <a:t>10</a:t>
            </a:r>
            <a:r>
              <a:rPr lang="zh-CN" altLang="en-US" kern="0" dirty="0"/>
              <a:t>”后如果</a:t>
            </a:r>
            <a:r>
              <a:rPr lang="en-US" altLang="zh-CN" kern="0" dirty="0"/>
              <a:t>stable</a:t>
            </a:r>
            <a:r>
              <a:rPr lang="zh-CN" altLang="en-US" kern="0" dirty="0"/>
              <a:t>判定为恢复正常。 </a:t>
            </a:r>
            <a:r>
              <a:rPr lang="en-US" altLang="zh-CN" kern="0" dirty="0"/>
              <a:t>Stable-&gt;</a:t>
            </a:r>
            <a:r>
              <a:rPr lang="en-US" altLang="zh-CN" kern="0" dirty="0" err="1"/>
              <a:t>WinSize</a:t>
            </a:r>
            <a:r>
              <a:rPr lang="en-US" altLang="zh-CN" kern="0" dirty="0"/>
              <a:t>(20fs)</a:t>
            </a:r>
            <a:r>
              <a:rPr lang="zh-CN" altLang="en-US" kern="0" dirty="0"/>
              <a:t>内不再升高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zh-CN" altLang="en-US" kern="0" dirty="0"/>
              <a:t>尽量从前往后</a:t>
            </a:r>
            <a:r>
              <a:rPr lang="en-US" altLang="zh-CN" kern="0" dirty="0"/>
              <a:t>propagate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204427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7F286C2-ACDA-45A3-8359-FB789BA8E32E}"/>
              </a:ext>
            </a:extLst>
          </p:cNvPr>
          <p:cNvSpPr txBox="1">
            <a:spLocks/>
          </p:cNvSpPr>
          <p:nvPr/>
        </p:nvSpPr>
        <p:spPr>
          <a:xfrm>
            <a:off x="1489035" y="2362200"/>
            <a:ext cx="559756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zh-CN" altLang="en-US" kern="0" dirty="0"/>
              <a:t>定义下半身关键点和胸骨</a:t>
            </a:r>
            <a:r>
              <a:rPr lang="en-US" altLang="zh-CN" kern="0" dirty="0"/>
              <a:t>/</a:t>
            </a:r>
            <a:r>
              <a:rPr lang="zh-CN" altLang="en-US" kern="0" dirty="0"/>
              <a:t>两胯骨的相对关系，当这些关键点在视野外时，用定义好的相对关系和全局运动向量来计算下一帧的位置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zh-CN" altLang="en-US" kern="0" dirty="0"/>
              <a:t>速度过快的帧，用</a:t>
            </a:r>
            <a:r>
              <a:rPr lang="en-US" altLang="zh-CN" kern="0" dirty="0"/>
              <a:t>list</a:t>
            </a:r>
            <a:r>
              <a:rPr lang="zh-CN" altLang="en-US" kern="0" dirty="0"/>
              <a:t>标出来，双击可直接跳到对应帧，细微调整后重新计算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zh-CN" altLang="en-US" kern="0" dirty="0"/>
              <a:t>维护一个</a:t>
            </a:r>
            <a:r>
              <a:rPr lang="en-US" altLang="zh-CN" kern="0" dirty="0"/>
              <a:t>global movement</a:t>
            </a:r>
            <a:r>
              <a:rPr lang="zh-CN" altLang="en-US" kern="0" dirty="0"/>
              <a:t>的</a:t>
            </a:r>
            <a:r>
              <a:rPr lang="en-US" altLang="zh-CN" kern="0" dirty="0"/>
              <a:t>csv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126035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基础功能</a:t>
            </a:r>
            <a:br>
              <a:rPr lang="en-US" dirty="0"/>
            </a:br>
            <a:r>
              <a:rPr lang="en-US" dirty="0"/>
              <a:t>    </a:t>
            </a:r>
            <a:r>
              <a:rPr lang="zh-CN" altLang="en-US" dirty="0">
                <a:solidFill>
                  <a:schemeClr val="tx1"/>
                </a:solidFill>
              </a:rPr>
              <a:t>关键点编辑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en-US" altLang="zh-CN" kern="0" dirty="0"/>
              <a:t>OPENPOSE</a:t>
            </a:r>
            <a:r>
              <a:rPr lang="zh-CN" altLang="en-US" kern="0" dirty="0"/>
              <a:t>预测关键点 </a:t>
            </a:r>
            <a:r>
              <a:rPr lang="en-US" altLang="zh-CN" kern="0" dirty="0"/>
              <a:t>(</a:t>
            </a:r>
            <a:r>
              <a:rPr lang="en-US" altLang="zh-CN" kern="0" dirty="0" err="1"/>
              <a:t>openpose</a:t>
            </a:r>
            <a:r>
              <a:rPr lang="zh-CN" altLang="en-US" kern="0" dirty="0"/>
              <a:t>部署在服务器上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手动添加</a:t>
            </a:r>
            <a:r>
              <a:rPr lang="en-US" altLang="zh-CN" kern="0" dirty="0"/>
              <a:t>/</a:t>
            </a:r>
            <a:r>
              <a:rPr lang="zh-CN" altLang="en-US" kern="0" dirty="0"/>
              <a:t>删除</a:t>
            </a:r>
            <a:r>
              <a:rPr lang="en-US" altLang="zh-CN" kern="0" dirty="0"/>
              <a:t>/</a:t>
            </a:r>
            <a:r>
              <a:rPr lang="zh-CN" altLang="en-US" kern="0" dirty="0"/>
              <a:t>重置关键点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手动移动关键点</a:t>
            </a:r>
            <a:endParaRPr 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8D900-0E16-470F-AD89-49EA092C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3"/>
            <a:ext cx="4265043" cy="50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界面介绍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6244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ECBDD-1A5F-407D-ABC0-A4A71CCF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98" y="1369473"/>
            <a:ext cx="4257421" cy="5076975"/>
          </a:xfrm>
          <a:prstGeom prst="rect">
            <a:avLst/>
          </a:prstGeom>
        </p:spPr>
      </p:pic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界面介绍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1548337" y="1397905"/>
            <a:ext cx="87306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菜单栏</a:t>
            </a:r>
            <a:endParaRPr lang="en-US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FF985-F53B-44E2-9A60-2F4579363068}"/>
              </a:ext>
            </a:extLst>
          </p:cNvPr>
          <p:cNvSpPr/>
          <p:nvPr/>
        </p:nvSpPr>
        <p:spPr bwMode="auto">
          <a:xfrm>
            <a:off x="2479100" y="1828800"/>
            <a:ext cx="1457263" cy="2362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352E6-E34B-4D08-B379-9CACACFBA2D5}"/>
              </a:ext>
            </a:extLst>
          </p:cNvPr>
          <p:cNvSpPr/>
          <p:nvPr/>
        </p:nvSpPr>
        <p:spPr bwMode="auto">
          <a:xfrm>
            <a:off x="2479102" y="1524000"/>
            <a:ext cx="873697" cy="12609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4E4B7-4F90-4299-8206-7B1EC6CCF596}"/>
              </a:ext>
            </a:extLst>
          </p:cNvPr>
          <p:cNvSpPr/>
          <p:nvPr/>
        </p:nvSpPr>
        <p:spPr bwMode="auto">
          <a:xfrm>
            <a:off x="4278628" y="1650094"/>
            <a:ext cx="2045971" cy="43773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52C3F-C254-499B-A298-6DD0C352D68D}"/>
              </a:ext>
            </a:extLst>
          </p:cNvPr>
          <p:cNvSpPr/>
          <p:nvPr/>
        </p:nvSpPr>
        <p:spPr bwMode="auto">
          <a:xfrm>
            <a:off x="2479103" y="4191000"/>
            <a:ext cx="1457260" cy="10744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9085B-7B88-4FFF-8C8C-88C9DBAB2168}"/>
              </a:ext>
            </a:extLst>
          </p:cNvPr>
          <p:cNvSpPr/>
          <p:nvPr/>
        </p:nvSpPr>
        <p:spPr bwMode="auto">
          <a:xfrm>
            <a:off x="2479100" y="1397905"/>
            <a:ext cx="1711900" cy="12609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4DDB-16EF-46D9-900A-7DF04D868770}"/>
              </a:ext>
            </a:extLst>
          </p:cNvPr>
          <p:cNvSpPr/>
          <p:nvPr/>
        </p:nvSpPr>
        <p:spPr bwMode="auto">
          <a:xfrm>
            <a:off x="2479103" y="5265420"/>
            <a:ext cx="1457262" cy="29505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BD5E7-7115-46AC-A769-5414E72736EC}"/>
              </a:ext>
            </a:extLst>
          </p:cNvPr>
          <p:cNvSpPr/>
          <p:nvPr/>
        </p:nvSpPr>
        <p:spPr bwMode="auto">
          <a:xfrm>
            <a:off x="2478464" y="5560474"/>
            <a:ext cx="1457260" cy="41741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92BBF9-52DC-465E-B3B3-A26E0B3B8AC4}"/>
              </a:ext>
            </a:extLst>
          </p:cNvPr>
          <p:cNvSpPr/>
          <p:nvPr/>
        </p:nvSpPr>
        <p:spPr bwMode="auto">
          <a:xfrm>
            <a:off x="3939539" y="6145499"/>
            <a:ext cx="2721869" cy="179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8397FB-55AA-4F04-8961-F42A81BFAC3B}"/>
              </a:ext>
            </a:extLst>
          </p:cNvPr>
          <p:cNvSpPr/>
          <p:nvPr/>
        </p:nvSpPr>
        <p:spPr bwMode="auto">
          <a:xfrm>
            <a:off x="2479103" y="6145499"/>
            <a:ext cx="1460436" cy="179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C97B84-7187-4DA1-895F-39668AAB7B6D}"/>
              </a:ext>
            </a:extLst>
          </p:cNvPr>
          <p:cNvSpPr/>
          <p:nvPr/>
        </p:nvSpPr>
        <p:spPr bwMode="auto">
          <a:xfrm>
            <a:off x="2479102" y="6019799"/>
            <a:ext cx="740759" cy="1257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EC56F0-4107-443F-9AED-86585876770A}"/>
              </a:ext>
            </a:extLst>
          </p:cNvPr>
          <p:cNvSpPr/>
          <p:nvPr/>
        </p:nvSpPr>
        <p:spPr bwMode="auto">
          <a:xfrm>
            <a:off x="4615436" y="6027419"/>
            <a:ext cx="2045971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15767-CAA7-4137-9318-68AD0609334F}"/>
              </a:ext>
            </a:extLst>
          </p:cNvPr>
          <p:cNvSpPr/>
          <p:nvPr/>
        </p:nvSpPr>
        <p:spPr bwMode="auto">
          <a:xfrm>
            <a:off x="2479104" y="6324599"/>
            <a:ext cx="1460436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BC9E65AA-38DA-4A0A-A6D0-CF332F3F6A41}"/>
              </a:ext>
            </a:extLst>
          </p:cNvPr>
          <p:cNvSpPr txBox="1">
            <a:spLocks/>
          </p:cNvSpPr>
          <p:nvPr/>
        </p:nvSpPr>
        <p:spPr>
          <a:xfrm>
            <a:off x="2443824" y="925228"/>
            <a:ext cx="2737776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读取文件路径</a:t>
            </a:r>
            <a:r>
              <a:rPr lang="en-US" altLang="zh-CN" kern="0" dirty="0"/>
              <a:t>/</a:t>
            </a:r>
            <a:r>
              <a:rPr lang="zh-CN" altLang="en-US" kern="0" dirty="0"/>
              <a:t>保存状态</a:t>
            </a:r>
            <a:endParaRPr lang="en-US" kern="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61F9E82-8868-4926-AC35-3859727044F1}"/>
              </a:ext>
            </a:extLst>
          </p:cNvPr>
          <p:cNvSpPr txBox="1">
            <a:spLocks/>
          </p:cNvSpPr>
          <p:nvPr/>
        </p:nvSpPr>
        <p:spPr>
          <a:xfrm>
            <a:off x="1126841" y="2223768"/>
            <a:ext cx="1336258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关键点列表</a:t>
            </a:r>
            <a:endParaRPr lang="en-US" kern="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52A6E998-51BF-419B-B98F-081BFF84F83C}"/>
              </a:ext>
            </a:extLst>
          </p:cNvPr>
          <p:cNvSpPr txBox="1">
            <a:spLocks/>
          </p:cNvSpPr>
          <p:nvPr/>
        </p:nvSpPr>
        <p:spPr>
          <a:xfrm>
            <a:off x="1605397" y="4435564"/>
            <a:ext cx="87306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信息栏</a:t>
            </a:r>
            <a:endParaRPr lang="en-US" kern="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1EA43ADD-3739-4B43-B67C-5E2B3F5E0229}"/>
              </a:ext>
            </a:extLst>
          </p:cNvPr>
          <p:cNvSpPr txBox="1">
            <a:spLocks/>
          </p:cNvSpPr>
          <p:nvPr/>
        </p:nvSpPr>
        <p:spPr>
          <a:xfrm>
            <a:off x="6377361" y="2397757"/>
            <a:ext cx="1160805" cy="65024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图像窗口</a:t>
            </a:r>
            <a:endParaRPr lang="en-US" kern="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AA1FD79F-8ED5-40A3-BA4C-992A3F0761C4}"/>
              </a:ext>
            </a:extLst>
          </p:cNvPr>
          <p:cNvSpPr txBox="1">
            <a:spLocks/>
          </p:cNvSpPr>
          <p:nvPr/>
        </p:nvSpPr>
        <p:spPr>
          <a:xfrm>
            <a:off x="3882093" y="4785392"/>
            <a:ext cx="679712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自动保存开关</a:t>
            </a:r>
            <a:endParaRPr lang="en-US" kern="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293EFCAC-7A73-4FCE-9042-4AADF5302CFD}"/>
              </a:ext>
            </a:extLst>
          </p:cNvPr>
          <p:cNvSpPr txBox="1">
            <a:spLocks/>
          </p:cNvSpPr>
          <p:nvPr/>
        </p:nvSpPr>
        <p:spPr>
          <a:xfrm>
            <a:off x="6382995" y="5639977"/>
            <a:ext cx="1160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图像旋转</a:t>
            </a:r>
            <a:endParaRPr lang="en-US" kern="0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94C5DB89-BDF9-4DCA-B59C-E3D4B31A6B30}"/>
              </a:ext>
            </a:extLst>
          </p:cNvPr>
          <p:cNvSpPr txBox="1">
            <a:spLocks/>
          </p:cNvSpPr>
          <p:nvPr/>
        </p:nvSpPr>
        <p:spPr>
          <a:xfrm>
            <a:off x="3117823" y="6389056"/>
            <a:ext cx="191137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视频</a:t>
            </a:r>
            <a:r>
              <a:rPr lang="en-US" altLang="zh-CN" kern="0" dirty="0"/>
              <a:t>/</a:t>
            </a:r>
            <a:r>
              <a:rPr lang="zh-CN" altLang="en-US" kern="0" dirty="0"/>
              <a:t>图像集信息</a:t>
            </a:r>
            <a:endParaRPr lang="en-US" kern="0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E23F5D8F-0A82-4924-B9FE-668680D46B80}"/>
              </a:ext>
            </a:extLst>
          </p:cNvPr>
          <p:cNvSpPr txBox="1">
            <a:spLocks/>
          </p:cNvSpPr>
          <p:nvPr/>
        </p:nvSpPr>
        <p:spPr>
          <a:xfrm>
            <a:off x="1536509" y="6091753"/>
            <a:ext cx="873068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进度条</a:t>
            </a:r>
            <a:endParaRPr lang="en-US" kern="0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74C8A81B-9964-4BE4-A990-66DBCC60C438}"/>
              </a:ext>
            </a:extLst>
          </p:cNvPr>
          <p:cNvSpPr txBox="1">
            <a:spLocks/>
          </p:cNvSpPr>
          <p:nvPr/>
        </p:nvSpPr>
        <p:spPr>
          <a:xfrm>
            <a:off x="1171017" y="5261427"/>
            <a:ext cx="1336259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关键点编辑</a:t>
            </a:r>
            <a:endParaRPr lang="en-US" kern="0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8DC0CEAD-B694-472C-9DC7-B84A36472DEF}"/>
              </a:ext>
            </a:extLst>
          </p:cNvPr>
          <p:cNvSpPr txBox="1">
            <a:spLocks/>
          </p:cNvSpPr>
          <p:nvPr/>
        </p:nvSpPr>
        <p:spPr>
          <a:xfrm>
            <a:off x="-47001" y="5578077"/>
            <a:ext cx="2541101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矫正参数文件路径</a:t>
            </a:r>
            <a:r>
              <a:rPr lang="en-US" altLang="zh-CN" kern="0" dirty="0"/>
              <a:t>/</a:t>
            </a:r>
            <a:r>
              <a:rPr lang="zh-CN" altLang="en-US" kern="0" dirty="0"/>
              <a:t>开关</a:t>
            </a:r>
            <a:endParaRPr lang="en-US" kern="0" dirty="0"/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7A594DDE-F5F6-4984-83E4-FF1E8A889F63}"/>
              </a:ext>
            </a:extLst>
          </p:cNvPr>
          <p:cNvSpPr txBox="1">
            <a:spLocks/>
          </p:cNvSpPr>
          <p:nvPr/>
        </p:nvSpPr>
        <p:spPr>
          <a:xfrm>
            <a:off x="168669" y="5947404"/>
            <a:ext cx="1538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en-US" altLang="zh-CN" kern="0" dirty="0"/>
              <a:t>OPENPOSE</a:t>
            </a:r>
            <a:endParaRPr lang="en-US" kern="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5C9647-8505-4CC0-A481-F56A95EC278C}"/>
              </a:ext>
            </a:extLst>
          </p:cNvPr>
          <p:cNvCxnSpPr>
            <a:endCxn id="17" idx="1"/>
          </p:cNvCxnSpPr>
          <p:nvPr/>
        </p:nvCxnSpPr>
        <p:spPr bwMode="auto">
          <a:xfrm flipV="1">
            <a:off x="1588597" y="6082649"/>
            <a:ext cx="890505" cy="9104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CA543C-9570-4D57-A016-74579C9647AA}"/>
              </a:ext>
            </a:extLst>
          </p:cNvPr>
          <p:cNvSpPr/>
          <p:nvPr/>
        </p:nvSpPr>
        <p:spPr bwMode="auto">
          <a:xfrm>
            <a:off x="3935724" y="6027419"/>
            <a:ext cx="679711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B2C69D-2EFD-4104-8A55-0E9907EBD7D2}"/>
              </a:ext>
            </a:extLst>
          </p:cNvPr>
          <p:cNvCxnSpPr/>
          <p:nvPr/>
        </p:nvCxnSpPr>
        <p:spPr bwMode="auto">
          <a:xfrm>
            <a:off x="4038600" y="5715000"/>
            <a:ext cx="107090" cy="315333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78348B51-4CC6-4C84-B6AA-F72805D62E6E}"/>
              </a:ext>
            </a:extLst>
          </p:cNvPr>
          <p:cNvSpPr txBox="1">
            <a:spLocks/>
          </p:cNvSpPr>
          <p:nvPr/>
        </p:nvSpPr>
        <p:spPr>
          <a:xfrm>
            <a:off x="5659218" y="6367500"/>
            <a:ext cx="1160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页面控制</a:t>
            </a:r>
            <a:endParaRPr lang="en-US" kern="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1C500F-CE0B-49B4-98FB-E3F248E2BB19}"/>
              </a:ext>
            </a:extLst>
          </p:cNvPr>
          <p:cNvSpPr/>
          <p:nvPr/>
        </p:nvSpPr>
        <p:spPr bwMode="auto">
          <a:xfrm>
            <a:off x="4530612" y="3423585"/>
            <a:ext cx="1457995" cy="830342"/>
          </a:xfrm>
          <a:prstGeom prst="ellipse">
            <a:avLst/>
          </a:prstGeom>
          <a:noFill/>
          <a:ln w="28575">
            <a:solidFill>
              <a:srgbClr val="FFB9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871E3DE-320C-4A7D-BEE5-DF9E3E67EA13}"/>
              </a:ext>
            </a:extLst>
          </p:cNvPr>
          <p:cNvSpPr/>
          <p:nvPr/>
        </p:nvSpPr>
        <p:spPr bwMode="auto">
          <a:xfrm rot="20082730">
            <a:off x="4494781" y="4382697"/>
            <a:ext cx="612035" cy="1074419"/>
          </a:xfrm>
          <a:prstGeom prst="ellipse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D9FCEFD-CDDE-45C8-8F78-BC4FB824A755}"/>
              </a:ext>
            </a:extLst>
          </p:cNvPr>
          <p:cNvSpPr/>
          <p:nvPr/>
        </p:nvSpPr>
        <p:spPr bwMode="auto">
          <a:xfrm rot="2478964">
            <a:off x="5634132" y="4415169"/>
            <a:ext cx="612035" cy="512773"/>
          </a:xfrm>
          <a:prstGeom prst="ellipse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696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遇到的问题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193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8A23D-C1D5-4686-BDD2-FECAC887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0995"/>
            <a:ext cx="4265042" cy="5086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76D6B-5DED-49EC-8076-E25D6B2A1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8" y="1230996"/>
            <a:ext cx="4265042" cy="5086063"/>
          </a:xfrm>
          <a:prstGeom prst="rect">
            <a:avLst/>
          </a:prstGeom>
        </p:spPr>
      </p:pic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endParaRPr lang="en-US" altLang="zh-CN" dirty="0"/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</a:rPr>
              <a:t>    </a:t>
            </a:r>
            <a:r>
              <a:rPr lang="zh-CN" altLang="en-US" sz="2000" kern="0" dirty="0">
                <a:solidFill>
                  <a:srgbClr val="000000"/>
                </a:solidFill>
              </a:rPr>
              <a:t>过曝导致图像信息丢失</a:t>
            </a:r>
            <a:endParaRPr lang="en-US" sz="2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936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_NAME" val="Siemens AG (Corporate Design Update 2016)"/>
  <p:tag name="CDT_CUSTOMER" val="Siemens_2016"/>
  <p:tag name="CDT_LANGUAGE" val="10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EMENSSHAPE" val="Copyrigh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EMENSSHAPE" val="DIVISIONUR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7 – 4:3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EN_PPT_Vorlage_4_3_v2.potx" id="{197F3057-C2D0-495A-BDF9-1C7433A707AF}" vid="{5F0EC40E-CF21-4541-A36E-541DDF26A925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columns</Name>
  <PpLayout>29</PpLayout>
  <Index>12</Index>
</p4ppTags>
</file>

<file path=customXml/item10.xml><?xml version="1.0" encoding="utf-8"?>
<p4ppTags>
  <Name>Free Content</Name>
  <PpLayout>11</PpLayout>
  <Index>9</Index>
</p4ppTags>
</file>

<file path=customXml/item11.xml><?xml version="1.0" encoding="utf-8"?>
<p4ppTags>
  <Name>1_Two rows</Name>
  <PpLayout>32</PpLayout>
  <Index>14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>
  <Name>Two rows</Name>
  <PpLayout>32</PpLayout>
  <Index>13</Index>
</p4ppTags>
</file>

<file path=customXml/item2.xml><?xml version="1.0" encoding="utf-8"?>
<p4ppTags>
  <Name>Title fullscreen (big bar down)</Name>
  <PpLayout>1</PpLayout>
  <Index>3</Index>
</p4ppTags>
</file>

<file path=customXml/item3.xml><?xml version="1.0" encoding="utf-8"?>
<p4ppTags>
  <Name>Title fullscreen (big bar down)</Name>
  <PpLayout>1</PpLayout>
  <Index>3</Index>
</p4ppTags>
</file>

<file path=customXml/item4.xml><?xml version="1.0" encoding="utf-8"?>
<p4ppTags>
  <Name>One object (large)</Name>
  <PpLayout>16</PpLayout>
  <Index>10</Index>
</p4ppTags>
</file>

<file path=customXml/item5.xml><?xml version="1.0" encoding="utf-8"?>
<p4ppTags>
  <Name>Text + Index</Name>
  <PpLayout>32</PpLayout>
  <Index>8</Index>
</p4ppTags>
</file>

<file path=customXml/item6.xml><?xml version="1.0" encoding="utf-8"?>
<p4ppTags>
  <Name>Four objects</Name>
  <PpLayout>24</PpLayout>
  <Index>15</Index>
</p4ppTags>
</file>

<file path=customXml/item7.xml><?xml version="1.0" encoding="utf-8"?>
<p4ppTags>
  <Name>Title (big bar down)</Name>
  <PpLayout>1</PpLayout>
  <Index>1</Index>
</p4ppTags>
</file>

<file path=customXml/item8.xml><?xml version="1.0" encoding="utf-8"?>
<p4ppTags>
  <Name>Three columns</Name>
  <PpLayout>32</PpLayout>
  <Index>14</Index>
</p4ppTags>
</file>

<file path=customXml/item9.xml><?xml version="1.0" encoding="utf-8"?>
<p4ppTags/>
</file>

<file path=customXml/itemProps1.xml><?xml version="1.0" encoding="utf-8"?>
<ds:datastoreItem xmlns:ds="http://schemas.openxmlformats.org/officeDocument/2006/customXml" ds:itemID="{F8344889-D4F0-4644-A29F-D0E33506F2BB}">
  <ds:schemaRefs/>
</ds:datastoreItem>
</file>

<file path=customXml/itemProps10.xml><?xml version="1.0" encoding="utf-8"?>
<ds:datastoreItem xmlns:ds="http://schemas.openxmlformats.org/officeDocument/2006/customXml" ds:itemID="{F7FB0B78-FFC7-45E5-873A-F68B61E86733}">
  <ds:schemaRefs/>
</ds:datastoreItem>
</file>

<file path=customXml/itemProps11.xml><?xml version="1.0" encoding="utf-8"?>
<ds:datastoreItem xmlns:ds="http://schemas.openxmlformats.org/officeDocument/2006/customXml" ds:itemID="{9C85B323-8697-4319-B012-CB7EF0B99A9B}">
  <ds:schemaRefs/>
</ds:datastoreItem>
</file>

<file path=customXml/itemProps12.xml><?xml version="1.0" encoding="utf-8"?>
<ds:datastoreItem xmlns:ds="http://schemas.openxmlformats.org/officeDocument/2006/customXml" ds:itemID="{9BCB99B3-540D-4D34-9B9A-B9A0B99EC278}">
  <ds:schemaRefs/>
</ds:datastoreItem>
</file>

<file path=customXml/itemProps13.xml><?xml version="1.0" encoding="utf-8"?>
<ds:datastoreItem xmlns:ds="http://schemas.openxmlformats.org/officeDocument/2006/customXml" ds:itemID="{7EC38B10-F306-4C9E-99A6-84DD8DB4243A}">
  <ds:schemaRefs/>
</ds:datastoreItem>
</file>

<file path=customXml/itemProps2.xml><?xml version="1.0" encoding="utf-8"?>
<ds:datastoreItem xmlns:ds="http://schemas.openxmlformats.org/officeDocument/2006/customXml" ds:itemID="{5BA53C14-D0D6-4E0E-8CEC-C4D92ABA7593}">
  <ds:schemaRefs/>
</ds:datastoreItem>
</file>

<file path=customXml/itemProps3.xml><?xml version="1.0" encoding="utf-8"?>
<ds:datastoreItem xmlns:ds="http://schemas.openxmlformats.org/officeDocument/2006/customXml" ds:itemID="{3C3C200F-7A0F-43B4-89A2-7EAC51E146B8}">
  <ds:schemaRefs/>
</ds:datastoreItem>
</file>

<file path=customXml/itemProps4.xml><?xml version="1.0" encoding="utf-8"?>
<ds:datastoreItem xmlns:ds="http://schemas.openxmlformats.org/officeDocument/2006/customXml" ds:itemID="{C7A1643A-E77B-47EB-B3DC-790CB428FD8C}">
  <ds:schemaRefs/>
</ds:datastoreItem>
</file>

<file path=customXml/itemProps5.xml><?xml version="1.0" encoding="utf-8"?>
<ds:datastoreItem xmlns:ds="http://schemas.openxmlformats.org/officeDocument/2006/customXml" ds:itemID="{A5D1B1C9-6033-41D3-ADB1-5B9CA3108CA0}">
  <ds:schemaRefs/>
</ds:datastoreItem>
</file>

<file path=customXml/itemProps6.xml><?xml version="1.0" encoding="utf-8"?>
<ds:datastoreItem xmlns:ds="http://schemas.openxmlformats.org/officeDocument/2006/customXml" ds:itemID="{F5C5F9AC-F9AC-4A27-9FD0-164A9958DF2D}">
  <ds:schemaRefs/>
</ds:datastoreItem>
</file>

<file path=customXml/itemProps7.xml><?xml version="1.0" encoding="utf-8"?>
<ds:datastoreItem xmlns:ds="http://schemas.openxmlformats.org/officeDocument/2006/customXml" ds:itemID="{4D52A07D-AEDA-4C9C-B9A8-A2854A202710}">
  <ds:schemaRefs/>
</ds:datastoreItem>
</file>

<file path=customXml/itemProps8.xml><?xml version="1.0" encoding="utf-8"?>
<ds:datastoreItem xmlns:ds="http://schemas.openxmlformats.org/officeDocument/2006/customXml" ds:itemID="{4A155182-E98C-4D42-B184-565B53134482}">
  <ds:schemaRefs/>
</ds:datastoreItem>
</file>

<file path=customXml/itemProps9.xml><?xml version="1.0" encoding="utf-8"?>
<ds:datastoreItem xmlns:ds="http://schemas.openxmlformats.org/officeDocument/2006/customXml" ds:itemID="{EB8A4E2E-2B8F-4B71-A368-F18362B0C85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ENG_4x3</Template>
  <TotalTime>23917</TotalTime>
  <Words>2053</Words>
  <Application>Microsoft Office PowerPoint</Application>
  <PresentationFormat>On-screen Show (4:3)</PresentationFormat>
  <Paragraphs>356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Wingdings</vt:lpstr>
      <vt:lpstr>Siemens 2017 – 4:3</vt:lpstr>
      <vt:lpstr>Annotation Tool Development Update</vt:lpstr>
      <vt:lpstr>Annotation Tool Development Table of content</vt:lpstr>
      <vt:lpstr>基础功能</vt:lpstr>
      <vt:lpstr>PowerPoint Presentation</vt:lpstr>
      <vt:lpstr>PowerPoint Presentation</vt:lpstr>
      <vt:lpstr>界面介绍</vt:lpstr>
      <vt:lpstr>PowerPoint Presentation</vt:lpstr>
      <vt:lpstr>遇到的问题</vt:lpstr>
      <vt:lpstr>PowerPoint Presentation</vt:lpstr>
      <vt:lpstr>PowerPoint Presentation</vt:lpstr>
      <vt:lpstr>PowerPoint Presentation</vt:lpstr>
      <vt:lpstr>待开发功能</vt:lpstr>
      <vt:lpstr>PowerPoint Presentation</vt:lpstr>
      <vt:lpstr>谢谢！</vt:lpstr>
      <vt:lpstr>PowerPoint Presentation</vt:lpstr>
      <vt:lpstr>Table of Contents</vt:lpstr>
      <vt:lpstr>Annotation Tool</vt:lpstr>
      <vt:lpstr>PowerPoint Presentation</vt:lpstr>
      <vt:lpstr>PowerPoint Presentation</vt:lpstr>
      <vt:lpstr>Annotation Tool</vt:lpstr>
      <vt:lpstr>PowerPoint Presentation</vt:lpstr>
      <vt:lpstr>PowerPoint Presentation</vt:lpstr>
      <vt:lpstr>Annotation Tool</vt:lpstr>
      <vt:lpstr>PowerPoint Presentation</vt:lpstr>
      <vt:lpstr>PowerPoint Presentation</vt:lpstr>
      <vt:lpstr>PowerPoint Presentation</vt:lpstr>
      <vt:lpstr>PowerPoint Presentation</vt:lpstr>
      <vt:lpstr>Annotation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Siemens Switzerland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Annotation Tool Development Update</dc:title>
  <dc:creator>Xie, Chen Cheng (ext) (SHS DI CT R&amp;D MEQ CTC)</dc:creator>
  <cp:lastModifiedBy>Xie, Chen Cheng (ext) (SHS DI CT R&amp;D MEQ CTC)</cp:lastModifiedBy>
  <cp:revision>231</cp:revision>
  <cp:lastPrinted>2017-03-21T14:57:33Z</cp:lastPrinted>
  <dcterms:created xsi:type="dcterms:W3CDTF">2020-11-20T05:09:18Z</dcterms:created>
  <dcterms:modified xsi:type="dcterms:W3CDTF">2021-01-22T01:56:44Z</dcterms:modified>
  <dc:language>Deutsch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February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1.1</vt:lpwstr>
  </property>
  <property fmtid="{D5CDD505-2E9C-101B-9397-08002B2CF9AE}" pid="6" name="_AdHocReviewCycleID">
    <vt:i4>917634299</vt:i4>
  </property>
  <property fmtid="{D5CDD505-2E9C-101B-9397-08002B2CF9AE}" pid="7" name="_NewReviewCycle">
    <vt:lpwstr/>
  </property>
  <property fmtid="{D5CDD505-2E9C-101B-9397-08002B2CF9AE}" pid="8" name="_EmailSubject">
    <vt:lpwstr>4:3 Folien</vt:lpwstr>
  </property>
  <property fmtid="{D5CDD505-2E9C-101B-9397-08002B2CF9AE}" pid="9" name="_AuthorEmail">
    <vt:lpwstr>nina.stadelmann@siemens.com</vt:lpwstr>
  </property>
  <property fmtid="{D5CDD505-2E9C-101B-9397-08002B2CF9AE}" pid="10" name="_AuthorEmailDisplayName">
    <vt:lpwstr>Stadelmann, Nina (CC EAF RC-CH BP)</vt:lpwstr>
  </property>
</Properties>
</file>